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1" r:id="rId1"/>
    <p:sldMasterId id="2147483804" r:id="rId2"/>
    <p:sldMasterId id="2147483812" r:id="rId3"/>
    <p:sldMasterId id="2147483816" r:id="rId4"/>
    <p:sldMasterId id="2147483820" r:id="rId5"/>
    <p:sldMasterId id="2147483824" r:id="rId6"/>
    <p:sldMasterId id="2147483836" r:id="rId7"/>
    <p:sldMasterId id="2147483839" r:id="rId8"/>
    <p:sldMasterId id="2147483841" r:id="rId9"/>
    <p:sldMasterId id="2147483843" r:id="rId10"/>
    <p:sldMasterId id="2147483845" r:id="rId11"/>
    <p:sldMasterId id="2147483847" r:id="rId12"/>
    <p:sldMasterId id="2147483849" r:id="rId13"/>
  </p:sldMasterIdLst>
  <p:notesMasterIdLst>
    <p:notesMasterId r:id="rId48"/>
  </p:notesMasterIdLst>
  <p:handoutMasterIdLst>
    <p:handoutMasterId r:id="rId49"/>
  </p:handoutMasterIdLst>
  <p:sldIdLst>
    <p:sldId id="274" r:id="rId14"/>
    <p:sldId id="275" r:id="rId15"/>
    <p:sldId id="276" r:id="rId16"/>
    <p:sldId id="4017" r:id="rId17"/>
    <p:sldId id="3993" r:id="rId18"/>
    <p:sldId id="3994" r:id="rId19"/>
    <p:sldId id="3995" r:id="rId20"/>
    <p:sldId id="3996" r:id="rId21"/>
    <p:sldId id="3997" r:id="rId22"/>
    <p:sldId id="3999" r:id="rId23"/>
    <p:sldId id="4000" r:id="rId24"/>
    <p:sldId id="4001" r:id="rId25"/>
    <p:sldId id="4002" r:id="rId26"/>
    <p:sldId id="4003" r:id="rId27"/>
    <p:sldId id="283" r:id="rId28"/>
    <p:sldId id="288" r:id="rId29"/>
    <p:sldId id="289" r:id="rId30"/>
    <p:sldId id="290" r:id="rId31"/>
    <p:sldId id="292" r:id="rId32"/>
    <p:sldId id="291" r:id="rId33"/>
    <p:sldId id="282" r:id="rId34"/>
    <p:sldId id="293" r:id="rId35"/>
    <p:sldId id="4012" r:id="rId36"/>
    <p:sldId id="4010" r:id="rId37"/>
    <p:sldId id="4004" r:id="rId38"/>
    <p:sldId id="4006" r:id="rId39"/>
    <p:sldId id="4009" r:id="rId40"/>
    <p:sldId id="4011" r:id="rId41"/>
    <p:sldId id="4013" r:id="rId42"/>
    <p:sldId id="4015" r:id="rId43"/>
    <p:sldId id="299" r:id="rId44"/>
    <p:sldId id="4016" r:id="rId45"/>
    <p:sldId id="4007" r:id="rId46"/>
    <p:sldId id="4018" r:id="rId47"/>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dwzCqkKZTK+4RE8X/DJAxw==" hashData="bQe/3rY/4q3EfHPDHInHP14fkhgxpMtQiFFFCsTF2/xufIFwvdbxhTLfcGhwclFpiBw1WeSi2PaRKApKXfL/L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Beverly Baligad" initials="BB" lastIdx="35" clrIdx="1">
    <p:extLst>
      <p:ext uri="{19B8F6BF-5375-455C-9EA6-DF929625EA0E}">
        <p15:presenceInfo xmlns:p15="http://schemas.microsoft.com/office/powerpoint/2012/main" userId="2529910ff7369fd1" providerId="Windows Live"/>
      </p:ext>
    </p:extLst>
  </p:cmAuthor>
  <p:cmAuthor id="2" name="Rabia Khan Harvey" initials="RKH" lastIdx="5" clrIdx="2">
    <p:extLst>
      <p:ext uri="{19B8F6BF-5375-455C-9EA6-DF929625EA0E}">
        <p15:presenceInfo xmlns:p15="http://schemas.microsoft.com/office/powerpoint/2012/main" userId="S-1-5-21-3113965077-3746583428-1803107772-1687" providerId="AD"/>
      </p:ext>
    </p:extLst>
  </p:cmAuthor>
  <p:cmAuthor id="3" name="Guest User" initials="GU" lastIdx="2" clrIdx="3">
    <p:extLst>
      <p:ext uri="{19B8F6BF-5375-455C-9EA6-DF929625EA0E}">
        <p15:presenceInfo xmlns:p15="http://schemas.microsoft.com/office/powerpoint/2012/main" userId="S::urn:spo:anon#6d5c4c05d2c51fc0edca142dce1510e75a9fdabec9f83f1708d5323b539fda05::" providerId="AD"/>
      </p:ext>
    </p:extLst>
  </p:cmAuthor>
  <p:cmAuthor id="4" name="Rabia Khan Harvey" initials="RH" lastIdx="2" clrIdx="4">
    <p:extLst>
      <p:ext uri="{19B8F6BF-5375-455C-9EA6-DF929625EA0E}">
        <p15:presenceInfo xmlns:p15="http://schemas.microsoft.com/office/powerpoint/2012/main" userId="S::rabia@academicimpressions.com::109eeac5-8361-4df5-8583-780b18f2ccee" providerId="AD"/>
      </p:ext>
    </p:extLst>
  </p:cmAuthor>
  <p:cmAuthor id="5" name="Lisa Lafflam" initials="LL" lastIdx="2" clrIdx="5">
    <p:extLst>
      <p:ext uri="{19B8F6BF-5375-455C-9EA6-DF929625EA0E}">
        <p15:presenceInfo xmlns:p15="http://schemas.microsoft.com/office/powerpoint/2012/main" userId="S::lisa.lafflam@academicimpressions.com::02d89636-de5d-4ad4-a5e8-35aa35cdf6b5" providerId="AD"/>
      </p:ext>
    </p:extLst>
  </p:cmAuthor>
  <p:cmAuthor id="6" name="Guest User" initials="GU [2]" lastIdx="5" clrIdx="6">
    <p:extLst>
      <p:ext uri="{19B8F6BF-5375-455C-9EA6-DF929625EA0E}">
        <p15:presenceInfo xmlns:p15="http://schemas.microsoft.com/office/powerpoint/2012/main" userId="S::urn:spo:anon#6f9b3c74af66b05a60aef74b33037bda4ad3f562900b4b73cd39e7b6e731dc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544"/>
    <a:srgbClr val="008591"/>
    <a:srgbClr val="4EB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84354" autoAdjust="0"/>
  </p:normalViewPr>
  <p:slideViewPr>
    <p:cSldViewPr snapToGrid="0">
      <p:cViewPr varScale="1">
        <p:scale>
          <a:sx n="96" d="100"/>
          <a:sy n="96" d="100"/>
        </p:scale>
        <p:origin x="2148" y="84"/>
      </p:cViewPr>
      <p:guideLst/>
    </p:cSldViewPr>
  </p:slideViewPr>
  <p:notesTextViewPr>
    <p:cViewPr>
      <p:scale>
        <a:sx n="1" d="1"/>
        <a:sy n="1" d="1"/>
      </p:scale>
      <p:origin x="0" y="0"/>
    </p:cViewPr>
  </p:notesTextViewPr>
  <p:notesViewPr>
    <p:cSldViewPr snapToGrid="0">
      <p:cViewPr varScale="1">
        <p:scale>
          <a:sx n="83" d="100"/>
          <a:sy n="83" d="100"/>
        </p:scale>
        <p:origin x="381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57C427-A5CA-4444-A96E-50091BB83C45}"/>
              </a:ext>
            </a:extLst>
          </p:cNvPr>
          <p:cNvSpPr>
            <a:spLocks noGrp="1"/>
          </p:cNvSpPr>
          <p:nvPr>
            <p:ph type="hdr" sz="quarter"/>
          </p:nvPr>
        </p:nvSpPr>
        <p:spPr>
          <a:xfrm>
            <a:off x="0" y="0"/>
            <a:ext cx="3169921" cy="480606"/>
          </a:xfrm>
          <a:prstGeom prst="rect">
            <a:avLst/>
          </a:prstGeom>
        </p:spPr>
        <p:txBody>
          <a:bodyPr vert="horz" lIns="160313" tIns="80156" rIns="160313" bIns="80156" rtlCol="0"/>
          <a:lstStyle>
            <a:lvl1pPr algn="l">
              <a:defRPr sz="2100"/>
            </a:lvl1pPr>
          </a:lstStyle>
          <a:p>
            <a:endParaRPr lang="en-US"/>
          </a:p>
        </p:txBody>
      </p:sp>
      <p:sp>
        <p:nvSpPr>
          <p:cNvPr id="3" name="Date Placeholder 2">
            <a:extLst>
              <a:ext uri="{FF2B5EF4-FFF2-40B4-BE49-F238E27FC236}">
                <a16:creationId xmlns:a16="http://schemas.microsoft.com/office/drawing/2014/main" id="{DC19C76E-867D-496A-9468-9A5696926DFE}"/>
              </a:ext>
            </a:extLst>
          </p:cNvPr>
          <p:cNvSpPr>
            <a:spLocks noGrp="1"/>
          </p:cNvSpPr>
          <p:nvPr>
            <p:ph type="dt" sz="quarter" idx="1"/>
          </p:nvPr>
        </p:nvSpPr>
        <p:spPr>
          <a:xfrm>
            <a:off x="4143586" y="0"/>
            <a:ext cx="3169921" cy="480606"/>
          </a:xfrm>
          <a:prstGeom prst="rect">
            <a:avLst/>
          </a:prstGeom>
        </p:spPr>
        <p:txBody>
          <a:bodyPr vert="horz" lIns="160313" tIns="80156" rIns="160313" bIns="80156" rtlCol="0"/>
          <a:lstStyle>
            <a:lvl1pPr algn="r">
              <a:defRPr sz="2100"/>
            </a:lvl1pPr>
          </a:lstStyle>
          <a:p>
            <a:fld id="{997563B1-4D75-442A-AFAE-6465EC7D7B62}" type="datetimeFigureOut">
              <a:rPr lang="en-US" sz="1400" smtClean="0">
                <a:latin typeface="+mn-lt"/>
              </a:rPr>
              <a:t>4/16/2021</a:t>
            </a:fld>
            <a:endParaRPr lang="en-US" dirty="0">
              <a:latin typeface="+mn-lt"/>
            </a:endParaRPr>
          </a:p>
        </p:txBody>
      </p:sp>
      <p:sp>
        <p:nvSpPr>
          <p:cNvPr id="4" name="Footer Placeholder 3">
            <a:extLst>
              <a:ext uri="{FF2B5EF4-FFF2-40B4-BE49-F238E27FC236}">
                <a16:creationId xmlns:a16="http://schemas.microsoft.com/office/drawing/2014/main" id="{1DE4BFCC-8569-4184-8A6C-A7660EBF7242}"/>
              </a:ext>
            </a:extLst>
          </p:cNvPr>
          <p:cNvSpPr>
            <a:spLocks noGrp="1"/>
          </p:cNvSpPr>
          <p:nvPr>
            <p:ph type="ftr" sz="quarter" idx="2"/>
          </p:nvPr>
        </p:nvSpPr>
        <p:spPr>
          <a:xfrm>
            <a:off x="1" y="9120594"/>
            <a:ext cx="2777923" cy="480606"/>
          </a:xfrm>
          <a:prstGeom prst="rect">
            <a:avLst/>
          </a:prstGeom>
        </p:spPr>
        <p:txBody>
          <a:bodyPr vert="horz" lIns="160313" tIns="80156" rIns="160313" bIns="80156" rtlCol="0" anchor="b"/>
          <a:lstStyle>
            <a:lvl1pPr algn="l">
              <a:defRPr sz="2100"/>
            </a:lvl1pPr>
          </a:lstStyle>
          <a:p>
            <a:r>
              <a:rPr lang="en-US" sz="1100" dirty="0"/>
              <a:t>Posting NOT permitted on your Institution’s Title IX Website </a:t>
            </a:r>
          </a:p>
          <a:p>
            <a:r>
              <a:rPr lang="en-US" sz="1100" dirty="0"/>
              <a:t>© Bev Baligad, J.D</a:t>
            </a:r>
            <a:endParaRPr lang="en-US" sz="1100" dirty="0">
              <a:latin typeface="+mn-lt"/>
            </a:endParaRPr>
          </a:p>
        </p:txBody>
      </p:sp>
      <p:sp>
        <p:nvSpPr>
          <p:cNvPr id="5" name="Slide Number Placeholder 4">
            <a:extLst>
              <a:ext uri="{FF2B5EF4-FFF2-40B4-BE49-F238E27FC236}">
                <a16:creationId xmlns:a16="http://schemas.microsoft.com/office/drawing/2014/main" id="{E3F005E2-9F21-4528-8FBF-432F16DFA153}"/>
              </a:ext>
            </a:extLst>
          </p:cNvPr>
          <p:cNvSpPr>
            <a:spLocks noGrp="1"/>
          </p:cNvSpPr>
          <p:nvPr>
            <p:ph type="sldNum" sz="quarter" idx="3"/>
          </p:nvPr>
        </p:nvSpPr>
        <p:spPr>
          <a:xfrm>
            <a:off x="4143586" y="9120594"/>
            <a:ext cx="3169921" cy="480606"/>
          </a:xfrm>
          <a:prstGeom prst="rect">
            <a:avLst/>
          </a:prstGeom>
        </p:spPr>
        <p:txBody>
          <a:bodyPr vert="horz" lIns="160313" tIns="80156" rIns="160313" bIns="80156" rtlCol="0" anchor="b"/>
          <a:lstStyle>
            <a:lvl1pPr algn="r">
              <a:defRPr sz="2100"/>
            </a:lvl1pPr>
          </a:lstStyle>
          <a:p>
            <a:r>
              <a:rPr lang="en-US" dirty="0"/>
              <a:t>.</a:t>
            </a:r>
          </a:p>
        </p:txBody>
      </p:sp>
    </p:spTree>
    <p:extLst>
      <p:ext uri="{BB962C8B-B14F-4D97-AF65-F5344CB8AC3E}">
        <p14:creationId xmlns:p14="http://schemas.microsoft.com/office/powerpoint/2010/main" val="4034652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2"/>
            <a:ext cx="3240362" cy="1599104"/>
          </a:xfrm>
          <a:prstGeom prst="rect">
            <a:avLst/>
          </a:prstGeom>
          <a:noFill/>
          <a:ln>
            <a:noFill/>
          </a:ln>
        </p:spPr>
        <p:txBody>
          <a:bodyPr spcFirstLastPara="1" wrap="square" lIns="160286" tIns="160286" rIns="160286" bIns="160286" anchor="t" anchorCtr="0"/>
          <a:lstStyle>
            <a:lvl1pPr marR="0" lvl="0" algn="l" rtl="0">
              <a:lnSpc>
                <a:spcPct val="100000"/>
              </a:lnSpc>
              <a:spcBef>
                <a:spcPts val="0"/>
              </a:spcBef>
              <a:spcAft>
                <a:spcPts val="0"/>
              </a:spcAft>
              <a:buClr>
                <a:schemeClr val="dk1"/>
              </a:buClr>
              <a:buSzPts val="12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235667" y="2"/>
            <a:ext cx="3240362" cy="1599104"/>
          </a:xfrm>
          <a:prstGeom prst="rect">
            <a:avLst/>
          </a:prstGeom>
          <a:noFill/>
          <a:ln>
            <a:noFill/>
          </a:ln>
        </p:spPr>
        <p:txBody>
          <a:bodyPr spcFirstLastPara="1" wrap="square" lIns="160286" tIns="160286" rIns="160286" bIns="160286" anchor="t" anchorCtr="0"/>
          <a:lstStyle>
            <a:lvl1pPr marR="0" lvl="0" algn="r" rtl="0">
              <a:lnSpc>
                <a:spcPct val="100000"/>
              </a:lnSpc>
              <a:spcBef>
                <a:spcPts val="0"/>
              </a:spcBef>
              <a:spcAft>
                <a:spcPts val="0"/>
              </a:spcAft>
              <a:buClr>
                <a:schemeClr val="dk1"/>
              </a:buClr>
              <a:buSzPts val="12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257675" y="2401888"/>
            <a:ext cx="15992475" cy="11995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47778" y="15191529"/>
            <a:ext cx="5982206" cy="14391966"/>
          </a:xfrm>
          <a:prstGeom prst="rect">
            <a:avLst/>
          </a:prstGeom>
          <a:noFill/>
          <a:ln>
            <a:noFill/>
          </a:ln>
        </p:spPr>
        <p:txBody>
          <a:bodyPr spcFirstLastPara="1" wrap="square" lIns="160286" tIns="160286" rIns="160286" bIns="160286"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30377500"/>
            <a:ext cx="3240362" cy="1599104"/>
          </a:xfrm>
          <a:prstGeom prst="rect">
            <a:avLst/>
          </a:prstGeom>
          <a:noFill/>
          <a:ln>
            <a:noFill/>
          </a:ln>
        </p:spPr>
        <p:txBody>
          <a:bodyPr spcFirstLastPara="1" wrap="square" lIns="160286" tIns="160286" rIns="160286" bIns="160286" anchor="b" anchorCtr="0"/>
          <a:lstStyle>
            <a:lvl1pPr marR="0" lvl="0" algn="l" rtl="0">
              <a:lnSpc>
                <a:spcPct val="100000"/>
              </a:lnSpc>
              <a:spcBef>
                <a:spcPts val="0"/>
              </a:spcBef>
              <a:spcAft>
                <a:spcPts val="0"/>
              </a:spcAft>
              <a:buClr>
                <a:schemeClr val="dk1"/>
              </a:buClr>
              <a:buSzPts val="12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235667" y="30377500"/>
            <a:ext cx="3240362" cy="1599104"/>
          </a:xfrm>
          <a:prstGeom prst="rect">
            <a:avLst/>
          </a:prstGeom>
          <a:noFill/>
          <a:ln>
            <a:noFill/>
          </a:ln>
        </p:spPr>
        <p:txBody>
          <a:bodyPr spcFirstLastPara="1" wrap="square" lIns="163311" tIns="81655" rIns="163311" bIns="81655" anchor="b" anchorCtr="0">
            <a:noAutofit/>
          </a:bodyPr>
          <a:lstStyle/>
          <a:p>
            <a:pPr algn="r">
              <a:buClr>
                <a:schemeClr val="dk1"/>
              </a:buClr>
              <a:buSzPts val="300"/>
            </a:pPr>
            <a:fld id="{00000000-1234-1234-1234-123412341234}" type="slidenum">
              <a:rPr lang="en-US" sz="2100" smtClean="0">
                <a:solidFill>
                  <a:schemeClr val="dk1"/>
                </a:solidFill>
              </a:rPr>
              <a:pPr algn="r">
                <a:buClr>
                  <a:schemeClr val="dk1"/>
                </a:buClr>
                <a:buSzPts val="300"/>
              </a:pPr>
              <a:t>‹#›</a:t>
            </a:fld>
            <a:endParaRPr lang="en-US" sz="21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defTabSz="801563">
              <a:buClrTx/>
              <a:defRPr/>
            </a:pPr>
            <a:fld id="{06F9B458-B4AF-4306-A9A3-E081B5AC7A16}" type="slidenum">
              <a:rPr lang="en-US" sz="2100" kern="1200">
                <a:solidFill>
                  <a:prstClr val="black"/>
                </a:solidFill>
                <a:latin typeface="Calibri" panose="020F0502020204030204"/>
                <a:ea typeface="+mn-ea"/>
                <a:cs typeface="+mn-cs"/>
              </a:rPr>
              <a:pPr algn="r" defTabSz="801563">
                <a:buClrTx/>
                <a:defRPr/>
              </a:pPr>
              <a:t>1</a:t>
            </a:fld>
            <a:endParaRPr lang="en-US" sz="21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55499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11</a:t>
            </a:fld>
            <a:endParaRPr lang="en-US" sz="2100">
              <a:solidFill>
                <a:schemeClr val="dk1"/>
              </a:solidFill>
            </a:endParaRPr>
          </a:p>
        </p:txBody>
      </p:sp>
    </p:spTree>
    <p:extLst>
      <p:ext uri="{BB962C8B-B14F-4D97-AF65-F5344CB8AC3E}">
        <p14:creationId xmlns:p14="http://schemas.microsoft.com/office/powerpoint/2010/main" val="332503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12</a:t>
            </a:fld>
            <a:endParaRPr lang="en-US" sz="2100">
              <a:solidFill>
                <a:schemeClr val="dk1"/>
              </a:solidFill>
            </a:endParaRPr>
          </a:p>
        </p:txBody>
      </p:sp>
    </p:spTree>
    <p:extLst>
      <p:ext uri="{BB962C8B-B14F-4D97-AF65-F5344CB8AC3E}">
        <p14:creationId xmlns:p14="http://schemas.microsoft.com/office/powerpoint/2010/main" val="13946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13</a:t>
            </a:fld>
            <a:endParaRPr lang="en-US" sz="2100">
              <a:solidFill>
                <a:schemeClr val="dk1"/>
              </a:solidFill>
            </a:endParaRPr>
          </a:p>
        </p:txBody>
      </p:sp>
    </p:spTree>
    <p:extLst>
      <p:ext uri="{BB962C8B-B14F-4D97-AF65-F5344CB8AC3E}">
        <p14:creationId xmlns:p14="http://schemas.microsoft.com/office/powerpoint/2010/main" val="37241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14</a:t>
            </a:fld>
            <a:endParaRPr lang="en-US" sz="2100">
              <a:solidFill>
                <a:schemeClr val="dk1"/>
              </a:solidFill>
            </a:endParaRPr>
          </a:p>
        </p:txBody>
      </p:sp>
    </p:spTree>
    <p:extLst>
      <p:ext uri="{BB962C8B-B14F-4D97-AF65-F5344CB8AC3E}">
        <p14:creationId xmlns:p14="http://schemas.microsoft.com/office/powerpoint/2010/main" val="117010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48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90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If the reason for asking the question tends to cause the following:</a:t>
            </a:r>
          </a:p>
          <a:p>
            <a:pPr marL="457200" marR="0" lvl="0" indent="-22860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[Probative value is substantially outweighed by danger of:]</a:t>
            </a:r>
          </a:p>
          <a:p>
            <a:pPr marL="1003300" lvl="1" indent="-457200">
              <a:buAutoNum type="alphaLcParenBoth"/>
            </a:pPr>
            <a:r>
              <a:rPr lang="en-US" dirty="0"/>
              <a:t>Unfair prejudice</a:t>
            </a:r>
          </a:p>
          <a:p>
            <a:pPr marL="1003300" lvl="1" indent="-457200">
              <a:buAutoNum type="alphaLcParenBoth"/>
            </a:pPr>
            <a:r>
              <a:rPr lang="en-US" dirty="0"/>
              <a:t>Confusing the issues</a:t>
            </a:r>
          </a:p>
          <a:p>
            <a:pPr marL="1003300" lvl="1" indent="-457200">
              <a:buAutoNum type="alphaLcParenBoth"/>
            </a:pPr>
            <a:r>
              <a:rPr lang="en-US" dirty="0"/>
              <a:t>Misleading the jury</a:t>
            </a:r>
          </a:p>
          <a:p>
            <a:pPr marL="1003300" lvl="1" indent="-457200">
              <a:buAutoNum type="alphaLcParenBoth"/>
            </a:pPr>
            <a:r>
              <a:rPr lang="en-US" dirty="0"/>
              <a:t>Undue delay</a:t>
            </a:r>
          </a:p>
          <a:p>
            <a:pPr marL="1003300" lvl="1" indent="-457200">
              <a:buAutoNum type="alphaLcParenBoth"/>
            </a:pPr>
            <a:r>
              <a:rPr lang="en-US" dirty="0"/>
              <a:t>Wasting time</a:t>
            </a:r>
          </a:p>
          <a:p>
            <a:pPr marL="1003300" lvl="1" indent="-457200">
              <a:buAutoNum type="alphaLcParenBoth"/>
            </a:pPr>
            <a:r>
              <a:rPr lang="en-US" dirty="0"/>
              <a:t>Needlessly presenting cumulative evidence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39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7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88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5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defTabSz="801563">
              <a:buClrTx/>
              <a:defRPr/>
            </a:pPr>
            <a:fld id="{06F9B458-B4AF-4306-A9A3-E081B5AC7A16}" type="slidenum">
              <a:rPr lang="en-US" sz="2100" kern="1200">
                <a:solidFill>
                  <a:prstClr val="black"/>
                </a:solidFill>
                <a:latin typeface="Calibri" panose="020F0502020204030204"/>
                <a:ea typeface="+mn-ea"/>
                <a:cs typeface="+mn-cs"/>
              </a:rPr>
              <a:pPr algn="r" defTabSz="801563">
                <a:buClrTx/>
                <a:defRPr/>
              </a:pPr>
              <a:t>2</a:t>
            </a:fld>
            <a:endParaRPr lang="en-US" sz="21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065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minutes for these three parts – what handouts are needed besides Frank’s recording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76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402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for this exercise –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31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21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24</a:t>
            </a:fld>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0943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25</a:t>
            </a:fld>
            <a:endParaRPr lang="en-US" sz="2100">
              <a:solidFill>
                <a:schemeClr val="dk1"/>
              </a:solidFill>
            </a:endParaRPr>
          </a:p>
        </p:txBody>
      </p:sp>
    </p:spTree>
    <p:extLst>
      <p:ext uri="{BB962C8B-B14F-4D97-AF65-F5344CB8AC3E}">
        <p14:creationId xmlns:p14="http://schemas.microsoft.com/office/powerpoint/2010/main" val="1364538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26</a:t>
            </a:fld>
            <a:endParaRPr lang="en-US" sz="2100">
              <a:solidFill>
                <a:schemeClr val="dk1"/>
              </a:solidFill>
            </a:endParaRPr>
          </a:p>
        </p:txBody>
      </p:sp>
    </p:spTree>
    <p:extLst>
      <p:ext uri="{BB962C8B-B14F-4D97-AF65-F5344CB8AC3E}">
        <p14:creationId xmlns:p14="http://schemas.microsoft.com/office/powerpoint/2010/main" val="2402943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27</a:t>
            </a:fld>
            <a:endParaRPr lang="en-US" sz="2100">
              <a:solidFill>
                <a:schemeClr val="dk1"/>
              </a:solidFill>
            </a:endParaRPr>
          </a:p>
        </p:txBody>
      </p:sp>
    </p:spTree>
    <p:extLst>
      <p:ext uri="{BB962C8B-B14F-4D97-AF65-F5344CB8AC3E}">
        <p14:creationId xmlns:p14="http://schemas.microsoft.com/office/powerpoint/2010/main" val="1470894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21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28</a:t>
            </a:fld>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7187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58168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9B458-B4AF-4306-A9A3-E081B5AC7A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01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defTabSz="801563">
              <a:buClrTx/>
              <a:defRPr/>
            </a:pPr>
            <a:fld id="{06F9B458-B4AF-4306-A9A3-E081B5AC7A16}" type="slidenum">
              <a:rPr lang="en-US" sz="2100" kern="1200">
                <a:solidFill>
                  <a:prstClr val="black"/>
                </a:solidFill>
                <a:latin typeface="Calibri" panose="020F0502020204030204"/>
                <a:ea typeface="+mn-ea"/>
                <a:cs typeface="+mn-cs"/>
              </a:rPr>
              <a:pPr algn="r" defTabSz="801563">
                <a:buClrTx/>
                <a:defRPr/>
              </a:pPr>
              <a:t>3</a:t>
            </a:fld>
            <a:endParaRPr lang="en-US" sz="21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36432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fld id="{00000000-1234-1234-1234-123412341234}" type="slidenum">
              <a:rPr kumimoji="0" lang="en-US" sz="21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300"/>
                <a:buFont typeface="Arial"/>
                <a:buNone/>
                <a:tabLst/>
                <a:defRPr/>
              </a:pPr>
              <a:t>32</a:t>
            </a:fld>
            <a:endParaRPr kumimoji="0" lang="en-US" sz="2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5701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33</a:t>
            </a:fld>
            <a:endParaRPr lang="en-US" sz="2100">
              <a:solidFill>
                <a:schemeClr val="dk1"/>
              </a:solidFill>
            </a:endParaRPr>
          </a:p>
        </p:txBody>
      </p:sp>
    </p:spTree>
    <p:extLst>
      <p:ext uri="{BB962C8B-B14F-4D97-AF65-F5344CB8AC3E}">
        <p14:creationId xmlns:p14="http://schemas.microsoft.com/office/powerpoint/2010/main" val="3017863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smtClean="0">
                <a:solidFill>
                  <a:schemeClr val="dk1"/>
                </a:solidFill>
              </a:rPr>
              <a:pPr algn="r">
                <a:buClr>
                  <a:schemeClr val="dk1"/>
                </a:buClr>
                <a:buSzPts val="300"/>
              </a:pPr>
              <a:t>34</a:t>
            </a:fld>
            <a:endParaRPr lang="en-US" sz="2100">
              <a:solidFill>
                <a:schemeClr val="dk1"/>
              </a:solidFill>
            </a:endParaRPr>
          </a:p>
        </p:txBody>
      </p:sp>
    </p:spTree>
    <p:extLst>
      <p:ext uri="{BB962C8B-B14F-4D97-AF65-F5344CB8AC3E}">
        <p14:creationId xmlns:p14="http://schemas.microsoft.com/office/powerpoint/2010/main" val="350563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5</a:t>
            </a:fld>
            <a:endParaRPr lang="en-US" sz="2100">
              <a:solidFill>
                <a:schemeClr val="dk1"/>
              </a:solidFill>
            </a:endParaRPr>
          </a:p>
        </p:txBody>
      </p:sp>
    </p:spTree>
    <p:extLst>
      <p:ext uri="{BB962C8B-B14F-4D97-AF65-F5344CB8AC3E}">
        <p14:creationId xmlns:p14="http://schemas.microsoft.com/office/powerpoint/2010/main" val="267951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2401888"/>
            <a:ext cx="15992475" cy="1199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6</a:t>
            </a:fld>
            <a:endParaRPr lang="en-US" sz="2100">
              <a:solidFill>
                <a:schemeClr val="dk1"/>
              </a:solidFill>
            </a:endParaRPr>
          </a:p>
        </p:txBody>
      </p:sp>
    </p:spTree>
    <p:extLst>
      <p:ext uri="{BB962C8B-B14F-4D97-AF65-F5344CB8AC3E}">
        <p14:creationId xmlns:p14="http://schemas.microsoft.com/office/powerpoint/2010/main" val="352270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7</a:t>
            </a:fld>
            <a:endParaRPr lang="en-US" sz="2100">
              <a:solidFill>
                <a:schemeClr val="dk1"/>
              </a:solidFill>
            </a:endParaRPr>
          </a:p>
        </p:txBody>
      </p:sp>
    </p:spTree>
    <p:extLst>
      <p:ext uri="{BB962C8B-B14F-4D97-AF65-F5344CB8AC3E}">
        <p14:creationId xmlns:p14="http://schemas.microsoft.com/office/powerpoint/2010/main" val="206666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8</a:t>
            </a:fld>
            <a:endParaRPr lang="en-US" sz="2100">
              <a:solidFill>
                <a:schemeClr val="dk1"/>
              </a:solidFill>
            </a:endParaRPr>
          </a:p>
        </p:txBody>
      </p:sp>
    </p:spTree>
    <p:extLst>
      <p:ext uri="{BB962C8B-B14F-4D97-AF65-F5344CB8AC3E}">
        <p14:creationId xmlns:p14="http://schemas.microsoft.com/office/powerpoint/2010/main" val="156524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9</a:t>
            </a:fld>
            <a:endParaRPr lang="en-US" sz="2100">
              <a:solidFill>
                <a:schemeClr val="dk1"/>
              </a:solidFill>
            </a:endParaRPr>
          </a:p>
        </p:txBody>
      </p:sp>
    </p:spTree>
    <p:extLst>
      <p:ext uri="{BB962C8B-B14F-4D97-AF65-F5344CB8AC3E}">
        <p14:creationId xmlns:p14="http://schemas.microsoft.com/office/powerpoint/2010/main" val="301871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Clr>
                <a:schemeClr val="dk1"/>
              </a:buClr>
              <a:buSzPts val="300"/>
            </a:pPr>
            <a:fld id="{00000000-1234-1234-1234-123412341234}" type="slidenum">
              <a:rPr lang="en-US" sz="2100">
                <a:solidFill>
                  <a:schemeClr val="dk1"/>
                </a:solidFill>
              </a:rPr>
              <a:pPr algn="r">
                <a:buClr>
                  <a:schemeClr val="dk1"/>
                </a:buClr>
                <a:buSzPts val="300"/>
              </a:pPr>
              <a:t>10</a:t>
            </a:fld>
            <a:endParaRPr lang="en-US" sz="2100">
              <a:solidFill>
                <a:schemeClr val="dk1"/>
              </a:solidFill>
            </a:endParaRPr>
          </a:p>
        </p:txBody>
      </p:sp>
    </p:spTree>
    <p:extLst>
      <p:ext uri="{BB962C8B-B14F-4D97-AF65-F5344CB8AC3E}">
        <p14:creationId xmlns:p14="http://schemas.microsoft.com/office/powerpoint/2010/main" val="402646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8127-0748-4D27-8CA3-ED6BFEA3D559}"/>
              </a:ext>
            </a:extLst>
          </p:cNvPr>
          <p:cNvSpPr>
            <a:spLocks noGrp="1"/>
          </p:cNvSpPr>
          <p:nvPr>
            <p:ph type="title" hasCustomPrompt="1"/>
          </p:nvPr>
        </p:nvSpPr>
        <p:spPr>
          <a:xfrm>
            <a:off x="681645" y="1584937"/>
            <a:ext cx="7827990" cy="1657291"/>
          </a:xfrm>
          <a:prstGeom prst="rect">
            <a:avLst/>
          </a:prstGeom>
        </p:spPr>
        <p:txBody>
          <a:bodyPr/>
          <a:lstStyle>
            <a:lvl1pPr>
              <a:defRPr sz="3600" b="1">
                <a:solidFill>
                  <a:srgbClr val="082544"/>
                </a:solidFill>
              </a:defRPr>
            </a:lvl1pPr>
          </a:lstStyle>
          <a:p>
            <a:r>
              <a:rPr lang="en-US" dirty="0"/>
              <a:t>Title of Your Program</a:t>
            </a:r>
          </a:p>
        </p:txBody>
      </p:sp>
      <p:sp>
        <p:nvSpPr>
          <p:cNvPr id="4" name="Text Placeholder 1">
            <a:extLst>
              <a:ext uri="{FF2B5EF4-FFF2-40B4-BE49-F238E27FC236}">
                <a16:creationId xmlns:a16="http://schemas.microsoft.com/office/drawing/2014/main" id="{16602893-9308-40DC-9B29-715B7C79E19E}"/>
              </a:ext>
            </a:extLst>
          </p:cNvPr>
          <p:cNvSpPr>
            <a:spLocks noGrp="1"/>
          </p:cNvSpPr>
          <p:nvPr>
            <p:ph type="body" sz="quarter" idx="14" hasCustomPrompt="1"/>
          </p:nvPr>
        </p:nvSpPr>
        <p:spPr>
          <a:xfrm>
            <a:off x="2314120" y="3321583"/>
            <a:ext cx="6195515" cy="254925"/>
          </a:xfrm>
          <a:prstGeom prst="rect">
            <a:avLst/>
          </a:prstGeom>
        </p:spPr>
        <p:txBody>
          <a:bodyPr/>
          <a:lstStyle>
            <a:lvl1pPr marL="0" indent="0">
              <a:buNone/>
              <a:defRPr sz="2000" b="1">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lvl="0"/>
            <a:r>
              <a:rPr lang="en-US" dirty="0" err="1"/>
              <a:t>Firstname</a:t>
            </a:r>
            <a:r>
              <a:rPr lang="en-US" dirty="0"/>
              <a:t> </a:t>
            </a:r>
            <a:r>
              <a:rPr lang="en-US" dirty="0" err="1"/>
              <a:t>Lastname</a:t>
            </a:r>
            <a:endParaRPr lang="en-US" dirty="0"/>
          </a:p>
        </p:txBody>
      </p:sp>
      <p:sp>
        <p:nvSpPr>
          <p:cNvPr id="14" name="Text Placeholder 2">
            <a:extLst>
              <a:ext uri="{FF2B5EF4-FFF2-40B4-BE49-F238E27FC236}">
                <a16:creationId xmlns:a16="http://schemas.microsoft.com/office/drawing/2014/main" id="{761BBEED-1AD8-48B3-9FDD-DC3A95A3D21C}"/>
              </a:ext>
            </a:extLst>
          </p:cNvPr>
          <p:cNvSpPr>
            <a:spLocks noGrp="1"/>
          </p:cNvSpPr>
          <p:nvPr>
            <p:ph type="body" sz="quarter" idx="12" hasCustomPrompt="1"/>
          </p:nvPr>
        </p:nvSpPr>
        <p:spPr>
          <a:xfrm>
            <a:off x="2314120" y="3615771"/>
            <a:ext cx="6195515" cy="254925"/>
          </a:xfrm>
          <a:prstGeom prst="rect">
            <a:avLst/>
          </a:prstGeom>
        </p:spPr>
        <p:txBody>
          <a:bodyPr/>
          <a:lstStyle>
            <a:lvl1pPr marL="0" indent="0">
              <a:buNone/>
              <a:defRPr sz="16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a:t>
            </a:r>
          </a:p>
        </p:txBody>
      </p:sp>
      <p:sp>
        <p:nvSpPr>
          <p:cNvPr id="15" name="Text Placeholder 3">
            <a:extLst>
              <a:ext uri="{FF2B5EF4-FFF2-40B4-BE49-F238E27FC236}">
                <a16:creationId xmlns:a16="http://schemas.microsoft.com/office/drawing/2014/main" id="{C5660E2F-91B3-40BF-9C96-9CF058A65AE1}"/>
              </a:ext>
            </a:extLst>
          </p:cNvPr>
          <p:cNvSpPr>
            <a:spLocks noGrp="1"/>
          </p:cNvSpPr>
          <p:nvPr>
            <p:ph type="body" sz="quarter" idx="13" hasCustomPrompt="1"/>
          </p:nvPr>
        </p:nvSpPr>
        <p:spPr>
          <a:xfrm>
            <a:off x="2314120" y="3908513"/>
            <a:ext cx="6195515" cy="254925"/>
          </a:xfrm>
          <a:prstGeom prst="rect">
            <a:avLst/>
          </a:prstGeom>
        </p:spPr>
        <p:txBody>
          <a:bodyPr/>
          <a:lstStyle>
            <a:lvl1pPr marL="0" indent="0">
              <a:buNone/>
              <a:defRPr sz="16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Institution</a:t>
            </a:r>
          </a:p>
        </p:txBody>
      </p:sp>
      <p:sp>
        <p:nvSpPr>
          <p:cNvPr id="13" name="Text Placeholder 4">
            <a:extLst>
              <a:ext uri="{FF2B5EF4-FFF2-40B4-BE49-F238E27FC236}">
                <a16:creationId xmlns:a16="http://schemas.microsoft.com/office/drawing/2014/main" id="{FA9266FA-61D7-4BB3-868A-EB7486B28B53}"/>
              </a:ext>
            </a:extLst>
          </p:cNvPr>
          <p:cNvSpPr>
            <a:spLocks noGrp="1"/>
          </p:cNvSpPr>
          <p:nvPr>
            <p:ph type="body" sz="quarter" idx="11" hasCustomPrompt="1"/>
          </p:nvPr>
        </p:nvSpPr>
        <p:spPr>
          <a:xfrm>
            <a:off x="2314120" y="4201255"/>
            <a:ext cx="6195515" cy="254925"/>
          </a:xfrm>
          <a:prstGeom prst="rect">
            <a:avLst/>
          </a:prstGeom>
        </p:spPr>
        <p:txBody>
          <a:bodyPr/>
          <a:lstStyle>
            <a:lvl1pPr marL="0" indent="0">
              <a:buNone/>
              <a:defRPr sz="16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Email address</a:t>
            </a:r>
          </a:p>
        </p:txBody>
      </p:sp>
    </p:spTree>
    <p:extLst>
      <p:ext uri="{BB962C8B-B14F-4D97-AF65-F5344CB8AC3E}">
        <p14:creationId xmlns:p14="http://schemas.microsoft.com/office/powerpoint/2010/main" val="355092266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530225" y="2895600"/>
            <a:ext cx="7318375" cy="1219200"/>
          </a:xfrm>
          <a:prstGeom prst="rect">
            <a:avLst/>
          </a:prstGeom>
        </p:spPr>
        <p:txBody>
          <a:bodyPr/>
          <a:lstStyle>
            <a:lvl1pPr marL="0" indent="0">
              <a:buFontTx/>
              <a:buNone/>
              <a:defRPr sz="4400" b="1">
                <a:latin typeface="Trebuchet MS" pitchFamily="34" charset="0"/>
              </a:defRPr>
            </a:lvl1pPr>
          </a:lstStyle>
          <a:p>
            <a:pPr lvl="0"/>
            <a:r>
              <a:rPr lang="en-US" dirty="0"/>
              <a:t>Insert chat question here</a:t>
            </a:r>
          </a:p>
        </p:txBody>
      </p:sp>
    </p:spTree>
    <p:extLst>
      <p:ext uri="{BB962C8B-B14F-4D97-AF65-F5344CB8AC3E}">
        <p14:creationId xmlns:p14="http://schemas.microsoft.com/office/powerpoint/2010/main" val="418981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25FF27-AE16-4ADC-895C-72A309D8C2B4}"/>
              </a:ext>
            </a:extLst>
          </p:cNvPr>
          <p:cNvSpPr>
            <a:spLocks noGrp="1"/>
          </p:cNvSpPr>
          <p:nvPr>
            <p:ph type="body" sz="quarter" idx="10" hasCustomPrompt="1"/>
          </p:nvPr>
        </p:nvSpPr>
        <p:spPr>
          <a:xfrm>
            <a:off x="4272136" y="2294110"/>
            <a:ext cx="3915900" cy="1944687"/>
          </a:xfrm>
          <a:prstGeom prst="rect">
            <a:avLst/>
          </a:prstGeom>
        </p:spPr>
        <p:txBody>
          <a:bodyPr/>
          <a:lstStyle>
            <a:lvl1pPr marL="0" indent="0">
              <a:buNone/>
              <a:defRPr sz="2400" b="1" i="1">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After participating…</a:t>
            </a:r>
          </a:p>
        </p:txBody>
      </p:sp>
      <p:sp>
        <p:nvSpPr>
          <p:cNvPr id="3" name="TextBox 2">
            <a:extLst>
              <a:ext uri="{FF2B5EF4-FFF2-40B4-BE49-F238E27FC236}">
                <a16:creationId xmlns:a16="http://schemas.microsoft.com/office/drawing/2014/main" id="{E12E8504-FA9E-4913-A725-8C8EDB9745F1}"/>
              </a:ext>
            </a:extLst>
          </p:cNvPr>
          <p:cNvSpPr txBox="1"/>
          <p:nvPr userDrawn="1"/>
        </p:nvSpPr>
        <p:spPr>
          <a:xfrm>
            <a:off x="847725" y="2686096"/>
            <a:ext cx="3038475" cy="1477328"/>
          </a:xfrm>
          <a:prstGeom prst="rect">
            <a:avLst/>
          </a:prstGeom>
          <a:noFill/>
        </p:spPr>
        <p:txBody>
          <a:bodyPr wrap="square" rtlCol="0">
            <a:spAutoFit/>
          </a:bodyPr>
          <a:lstStyle/>
          <a:p>
            <a:r>
              <a:rPr lang="en-US" sz="4500"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learning</a:t>
            </a:r>
          </a:p>
          <a:p>
            <a:r>
              <a:rPr lang="en-US" sz="45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t>OUTCOME</a:t>
            </a:r>
          </a:p>
        </p:txBody>
      </p:sp>
    </p:spTree>
    <p:extLst>
      <p:ext uri="{BB962C8B-B14F-4D97-AF65-F5344CB8AC3E}">
        <p14:creationId xmlns:p14="http://schemas.microsoft.com/office/powerpoint/2010/main" val="414425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39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E08BF-D930-4492-8496-08B14E0D4605}"/>
              </a:ext>
            </a:extLst>
          </p:cNvPr>
          <p:cNvSpPr>
            <a:spLocks noGrp="1"/>
          </p:cNvSpPr>
          <p:nvPr>
            <p:ph type="body" sz="quarter" idx="10" hasCustomPrompt="1"/>
          </p:nvPr>
        </p:nvSpPr>
        <p:spPr>
          <a:xfrm>
            <a:off x="5162550" y="1728788"/>
            <a:ext cx="3681413" cy="4556125"/>
          </a:xfrm>
          <a:prstGeom prst="rect">
            <a:avLst/>
          </a:prstGeom>
        </p:spPr>
        <p:txBody>
          <a:bodyPr/>
          <a:lstStyle>
            <a:lvl1pPr marL="0" indent="0">
              <a:buNone/>
              <a:defRPr sz="22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Insert agenda here</a:t>
            </a:r>
          </a:p>
        </p:txBody>
      </p:sp>
    </p:spTree>
    <p:extLst>
      <p:ext uri="{BB962C8B-B14F-4D97-AF65-F5344CB8AC3E}">
        <p14:creationId xmlns:p14="http://schemas.microsoft.com/office/powerpoint/2010/main" val="1005083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5E7792-D92A-4DE7-90A9-94BBCEBFBC15}"/>
              </a:ext>
            </a:extLst>
          </p:cNvPr>
          <p:cNvSpPr txBox="1"/>
          <p:nvPr userDrawn="1"/>
        </p:nvSpPr>
        <p:spPr>
          <a:xfrm>
            <a:off x="2971624" y="2896106"/>
            <a:ext cx="3200747" cy="1015663"/>
          </a:xfrm>
          <a:prstGeom prst="rect">
            <a:avLst/>
          </a:prstGeom>
          <a:noFill/>
        </p:spPr>
        <p:txBody>
          <a:bodyPr wrap="square" rtlCol="0">
            <a:spAutoFit/>
          </a:bodyPr>
          <a:lstStyle/>
          <a:p>
            <a:r>
              <a:rPr lang="en-US" sz="60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BREAK</a:t>
            </a:r>
          </a:p>
        </p:txBody>
      </p:sp>
    </p:spTree>
    <p:extLst>
      <p:ext uri="{BB962C8B-B14F-4D97-AF65-F5344CB8AC3E}">
        <p14:creationId xmlns:p14="http://schemas.microsoft.com/office/powerpoint/2010/main" val="240680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8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40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3739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0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4E8896-1F85-4E4D-BEC3-6799EDD92A42}"/>
              </a:ext>
            </a:extLst>
          </p:cNvPr>
          <p:cNvSpPr>
            <a:spLocks noGrp="1"/>
          </p:cNvSpPr>
          <p:nvPr>
            <p:ph type="body" sz="quarter" idx="10" hasCustomPrompt="1"/>
          </p:nvPr>
        </p:nvSpPr>
        <p:spPr>
          <a:xfrm>
            <a:off x="1762125" y="3906751"/>
            <a:ext cx="2144713" cy="1389063"/>
          </a:xfrm>
          <a:prstGeom prst="rect">
            <a:avLst/>
          </a:prstGeom>
        </p:spPr>
        <p:txBody>
          <a:bodyPr/>
          <a:lstStyle>
            <a:lvl1pPr marL="0" indent="0">
              <a:buNone/>
              <a:defRPr sz="100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1</a:t>
            </a:r>
          </a:p>
        </p:txBody>
      </p:sp>
      <p:sp>
        <p:nvSpPr>
          <p:cNvPr id="6" name="Text Placeholder 5">
            <a:extLst>
              <a:ext uri="{FF2B5EF4-FFF2-40B4-BE49-F238E27FC236}">
                <a16:creationId xmlns:a16="http://schemas.microsoft.com/office/drawing/2014/main" id="{2B9D55B2-C4D9-4FF2-9B01-E3E9DFE8DA36}"/>
              </a:ext>
            </a:extLst>
          </p:cNvPr>
          <p:cNvSpPr>
            <a:spLocks noGrp="1"/>
          </p:cNvSpPr>
          <p:nvPr>
            <p:ph type="body" sz="quarter" idx="11" hasCustomPrompt="1"/>
          </p:nvPr>
        </p:nvSpPr>
        <p:spPr>
          <a:xfrm>
            <a:off x="938673" y="5461460"/>
            <a:ext cx="7390680" cy="939340"/>
          </a:xfrm>
          <a:prstGeom prst="rect">
            <a:avLst/>
          </a:prstGeom>
        </p:spPr>
        <p:txBody>
          <a:bodyPr/>
          <a:lstStyle>
            <a:lvl1pPr marL="0" indent="0">
              <a:buNone/>
              <a:defRPr b="1">
                <a:solidFill>
                  <a:schemeClr val="bg1"/>
                </a:solidFill>
              </a:defRPr>
            </a:lvl1pPr>
          </a:lstStyle>
          <a:p>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 Place to Put an Exciting </a:t>
            </a:r>
            <a:b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Title for Your Section</a:t>
            </a:r>
            <a:endParaRPr lang="en-US" dirty="0"/>
          </a:p>
        </p:txBody>
      </p:sp>
    </p:spTree>
    <p:extLst>
      <p:ext uri="{BB962C8B-B14F-4D97-AF65-F5344CB8AC3E}">
        <p14:creationId xmlns:p14="http://schemas.microsoft.com/office/powerpoint/2010/main" val="421286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603270C-2FB7-43D6-ADF6-CCDE890E772F}"/>
              </a:ext>
            </a:extLst>
          </p:cNvPr>
          <p:cNvSpPr>
            <a:spLocks noGrp="1"/>
          </p:cNvSpPr>
          <p:nvPr>
            <p:ph type="body" sz="quarter" idx="10" hasCustomPrompt="1"/>
          </p:nvPr>
        </p:nvSpPr>
        <p:spPr>
          <a:xfrm>
            <a:off x="4048125" y="2003425"/>
            <a:ext cx="3932238" cy="2900363"/>
          </a:xfrm>
          <a:prstGeom prst="rect">
            <a:avLst/>
          </a:prstGeom>
        </p:spPr>
        <p:txBody>
          <a:bodyPr/>
          <a:lstStyle>
            <a:lvl1pPr marL="0" indent="0">
              <a:buNone/>
              <a:defRPr sz="2400"/>
            </a:lvl1pPr>
          </a:lstStyle>
          <a:p>
            <a:r>
              <a:rPr lang="en-US" sz="2800" dirty="0">
                <a:solidFill>
                  <a:srgbClr val="082544"/>
                </a:solidFill>
                <a:latin typeface="Open Sans" panose="020B0606030504020204" pitchFamily="34" charset="0"/>
                <a:ea typeface="Open Sans" panose="020B0606030504020204" pitchFamily="34" charset="0"/>
                <a:cs typeface="Open Sans" panose="020B0606030504020204" pitchFamily="34" charset="0"/>
              </a:rPr>
              <a:t>What is your poll question?</a:t>
            </a:r>
          </a:p>
          <a:p>
            <a:pPr lvl="0"/>
            <a:endParaRPr lang="en-US" dirty="0"/>
          </a:p>
        </p:txBody>
      </p:sp>
    </p:spTree>
    <p:extLst>
      <p:ext uri="{BB962C8B-B14F-4D97-AF65-F5344CB8AC3E}">
        <p14:creationId xmlns:p14="http://schemas.microsoft.com/office/powerpoint/2010/main" val="334772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7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49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11C1-A9E9-443A-9114-E09531B6D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72FCFC-17C0-4EA6-B890-8A7D01C91C79}"/>
              </a:ext>
            </a:extLst>
          </p:cNvPr>
          <p:cNvSpPr>
            <a:spLocks noGrp="1"/>
          </p:cNvSpPr>
          <p:nvPr>
            <p:ph type="dt" sz="half" idx="10"/>
          </p:nvPr>
        </p:nvSpPr>
        <p:spPr/>
        <p:txBody>
          <a:bodyPr/>
          <a:lstStyle/>
          <a:p>
            <a:fld id="{4C7E4E89-D909-47E4-BC54-DEC590B13C78}" type="datetimeFigureOut">
              <a:rPr lang="en-US" smtClean="0"/>
              <a:t>4/16/2021</a:t>
            </a:fld>
            <a:endParaRPr lang="en-US"/>
          </a:p>
        </p:txBody>
      </p:sp>
      <p:sp>
        <p:nvSpPr>
          <p:cNvPr id="4" name="Footer Placeholder 3">
            <a:extLst>
              <a:ext uri="{FF2B5EF4-FFF2-40B4-BE49-F238E27FC236}">
                <a16:creationId xmlns:a16="http://schemas.microsoft.com/office/drawing/2014/main" id="{CA6A20F8-A653-457A-A769-B1712A278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F6D677-B0DB-4E36-982F-3C10B21E90E9}"/>
              </a:ext>
            </a:extLst>
          </p:cNvPr>
          <p:cNvSpPr>
            <a:spLocks noGrp="1"/>
          </p:cNvSpPr>
          <p:nvPr>
            <p:ph type="sldNum" sz="quarter" idx="12"/>
          </p:nvPr>
        </p:nvSpPr>
        <p:spPr/>
        <p:txBody>
          <a:bodyPr/>
          <a:lstStyle/>
          <a:p>
            <a:fld id="{BDC397B1-2842-4ED1-A915-8C466A180A90}" type="slidenum">
              <a:rPr lang="en-US" smtClean="0"/>
              <a:t>‹#›</a:t>
            </a:fld>
            <a:endParaRPr lang="en-US"/>
          </a:p>
        </p:txBody>
      </p:sp>
    </p:spTree>
    <p:extLst>
      <p:ext uri="{BB962C8B-B14F-4D97-AF65-F5344CB8AC3E}">
        <p14:creationId xmlns:p14="http://schemas.microsoft.com/office/powerpoint/2010/main" val="246909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8127-0748-4D27-8CA3-ED6BFEA3D559}"/>
              </a:ext>
            </a:extLst>
          </p:cNvPr>
          <p:cNvSpPr>
            <a:spLocks noGrp="1"/>
          </p:cNvSpPr>
          <p:nvPr>
            <p:ph type="title" hasCustomPrompt="1"/>
          </p:nvPr>
        </p:nvSpPr>
        <p:spPr>
          <a:xfrm>
            <a:off x="681645" y="1584937"/>
            <a:ext cx="7827990" cy="1657291"/>
          </a:xfrm>
          <a:prstGeom prst="rect">
            <a:avLst/>
          </a:prstGeom>
        </p:spPr>
        <p:txBody>
          <a:bodyPr/>
          <a:lstStyle>
            <a:lvl1pPr>
              <a:defRPr sz="3600" b="1">
                <a:solidFill>
                  <a:srgbClr val="082544"/>
                </a:solidFill>
              </a:defRPr>
            </a:lvl1pPr>
          </a:lstStyle>
          <a:p>
            <a:r>
              <a:rPr lang="en-US" dirty="0"/>
              <a:t>Title of Your Program</a:t>
            </a:r>
          </a:p>
        </p:txBody>
      </p:sp>
      <p:sp>
        <p:nvSpPr>
          <p:cNvPr id="4" name="Text Placeholder 1">
            <a:extLst>
              <a:ext uri="{FF2B5EF4-FFF2-40B4-BE49-F238E27FC236}">
                <a16:creationId xmlns:a16="http://schemas.microsoft.com/office/drawing/2014/main" id="{16602893-9308-40DC-9B29-715B7C79E19E}"/>
              </a:ext>
            </a:extLst>
          </p:cNvPr>
          <p:cNvSpPr>
            <a:spLocks noGrp="1"/>
          </p:cNvSpPr>
          <p:nvPr>
            <p:ph type="body" sz="quarter" idx="14" hasCustomPrompt="1"/>
          </p:nvPr>
        </p:nvSpPr>
        <p:spPr>
          <a:xfrm>
            <a:off x="2314120" y="3321583"/>
            <a:ext cx="6195515" cy="254925"/>
          </a:xfrm>
          <a:prstGeom prst="rect">
            <a:avLst/>
          </a:prstGeom>
        </p:spPr>
        <p:txBody>
          <a:bodyPr/>
          <a:lstStyle>
            <a:lvl1pPr marL="0" indent="0">
              <a:buNone/>
              <a:defRPr sz="2000" b="1">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stStyle>
          <a:p>
            <a:pPr lvl="0"/>
            <a:r>
              <a:rPr lang="en-US" dirty="0" err="1"/>
              <a:t>Firstname</a:t>
            </a:r>
            <a:r>
              <a:rPr lang="en-US" dirty="0"/>
              <a:t> </a:t>
            </a:r>
            <a:r>
              <a:rPr lang="en-US" dirty="0" err="1"/>
              <a:t>Lastname</a:t>
            </a:r>
            <a:endParaRPr lang="en-US" dirty="0"/>
          </a:p>
        </p:txBody>
      </p:sp>
      <p:sp>
        <p:nvSpPr>
          <p:cNvPr id="14" name="Text Placeholder 2">
            <a:extLst>
              <a:ext uri="{FF2B5EF4-FFF2-40B4-BE49-F238E27FC236}">
                <a16:creationId xmlns:a16="http://schemas.microsoft.com/office/drawing/2014/main" id="{761BBEED-1AD8-48B3-9FDD-DC3A95A3D21C}"/>
              </a:ext>
            </a:extLst>
          </p:cNvPr>
          <p:cNvSpPr>
            <a:spLocks noGrp="1"/>
          </p:cNvSpPr>
          <p:nvPr>
            <p:ph type="body" sz="quarter" idx="12" hasCustomPrompt="1"/>
          </p:nvPr>
        </p:nvSpPr>
        <p:spPr>
          <a:xfrm>
            <a:off x="2314120" y="3615771"/>
            <a:ext cx="6195515" cy="254925"/>
          </a:xfrm>
          <a:prstGeom prst="rect">
            <a:avLst/>
          </a:prstGeom>
        </p:spPr>
        <p:txBody>
          <a:bodyPr/>
          <a:lstStyle>
            <a:lvl1pPr marL="0" indent="0">
              <a:buNone/>
              <a:defRPr sz="16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Title</a:t>
            </a:r>
          </a:p>
        </p:txBody>
      </p:sp>
      <p:sp>
        <p:nvSpPr>
          <p:cNvPr id="15" name="Text Placeholder 3">
            <a:extLst>
              <a:ext uri="{FF2B5EF4-FFF2-40B4-BE49-F238E27FC236}">
                <a16:creationId xmlns:a16="http://schemas.microsoft.com/office/drawing/2014/main" id="{C5660E2F-91B3-40BF-9C96-9CF058A65AE1}"/>
              </a:ext>
            </a:extLst>
          </p:cNvPr>
          <p:cNvSpPr>
            <a:spLocks noGrp="1"/>
          </p:cNvSpPr>
          <p:nvPr>
            <p:ph type="body" sz="quarter" idx="13" hasCustomPrompt="1"/>
          </p:nvPr>
        </p:nvSpPr>
        <p:spPr>
          <a:xfrm>
            <a:off x="2314120" y="3908513"/>
            <a:ext cx="6195515" cy="254925"/>
          </a:xfrm>
          <a:prstGeom prst="rect">
            <a:avLst/>
          </a:prstGeom>
        </p:spPr>
        <p:txBody>
          <a:bodyPr/>
          <a:lstStyle>
            <a:lvl1pPr marL="0" indent="0">
              <a:buNone/>
              <a:defRPr sz="16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Institution</a:t>
            </a:r>
          </a:p>
        </p:txBody>
      </p:sp>
      <p:sp>
        <p:nvSpPr>
          <p:cNvPr id="13" name="Text Placeholder 4">
            <a:extLst>
              <a:ext uri="{FF2B5EF4-FFF2-40B4-BE49-F238E27FC236}">
                <a16:creationId xmlns:a16="http://schemas.microsoft.com/office/drawing/2014/main" id="{FA9266FA-61D7-4BB3-868A-EB7486B28B53}"/>
              </a:ext>
            </a:extLst>
          </p:cNvPr>
          <p:cNvSpPr>
            <a:spLocks noGrp="1"/>
          </p:cNvSpPr>
          <p:nvPr>
            <p:ph type="body" sz="quarter" idx="11" hasCustomPrompt="1"/>
          </p:nvPr>
        </p:nvSpPr>
        <p:spPr>
          <a:xfrm>
            <a:off x="2314120" y="4201255"/>
            <a:ext cx="6195515" cy="254925"/>
          </a:xfrm>
          <a:prstGeom prst="rect">
            <a:avLst/>
          </a:prstGeom>
        </p:spPr>
        <p:txBody>
          <a:bodyPr/>
          <a:lstStyle>
            <a:lvl1pPr marL="0" indent="0">
              <a:buNone/>
              <a:defRPr sz="16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Email address</a:t>
            </a:r>
          </a:p>
        </p:txBody>
      </p:sp>
    </p:spTree>
    <p:extLst>
      <p:ext uri="{BB962C8B-B14F-4D97-AF65-F5344CB8AC3E}">
        <p14:creationId xmlns:p14="http://schemas.microsoft.com/office/powerpoint/2010/main" val="583484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0.xml"/><Relationship Id="rId1" Type="http://schemas.openxmlformats.org/officeDocument/2006/relationships/slideLayout" Target="../slideLayouts/slideLayout13.xml"/><Relationship Id="rId4" Type="http://schemas.microsoft.com/office/2007/relationships/hdphoto" Target="../media/hdphoto4.wdp"/></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1.xml"/><Relationship Id="rId1" Type="http://schemas.openxmlformats.org/officeDocument/2006/relationships/slideLayout" Target="../slideLayouts/slideLayout14.xml"/><Relationship Id="rId5" Type="http://schemas.openxmlformats.org/officeDocument/2006/relationships/image" Target="../media/image1.png"/><Relationship Id="rId4" Type="http://schemas.microsoft.com/office/2007/relationships/hdphoto" Target="../media/hdphoto5.wdp"/></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6.xml"/><Relationship Id="rId5" Type="http://schemas.openxmlformats.org/officeDocument/2006/relationships/image" Target="../media/image6.png"/><Relationship Id="rId4" Type="http://schemas.microsoft.com/office/2007/relationships/hdphoto" Target="../media/hdphoto6.wdp"/></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1.xml"/><Relationship Id="rId4" Type="http://schemas.microsoft.com/office/2007/relationships/hdphoto" Target="../media/hdphoto2.wdp"/></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3.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DA031-D1BE-45D7-B8DD-7E8473915003}"/>
              </a:ext>
            </a:extLst>
          </p:cNvPr>
          <p:cNvSpPr/>
          <p:nvPr/>
        </p:nvSpPr>
        <p:spPr>
          <a:xfrm>
            <a:off x="0" y="6248400"/>
            <a:ext cx="9144000" cy="609600"/>
          </a:xfrm>
          <a:prstGeom prst="rect">
            <a:avLst/>
          </a:prstGeom>
          <a:solidFill>
            <a:srgbClr val="08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A12037F8-B497-4589-BD96-77DD7E492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5158" y="6389217"/>
            <a:ext cx="1513683" cy="327965"/>
          </a:xfrm>
          <a:prstGeom prst="rect">
            <a:avLst/>
          </a:prstGeom>
        </p:spPr>
      </p:pic>
      <p:sp>
        <p:nvSpPr>
          <p:cNvPr id="13" name="Rectangle 7">
            <a:extLst>
              <a:ext uri="{FF2B5EF4-FFF2-40B4-BE49-F238E27FC236}">
                <a16:creationId xmlns:a16="http://schemas.microsoft.com/office/drawing/2014/main" id="{AB064E9A-385A-4D5F-98A0-42C02D8B3D91}"/>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023739"/>
      </p:ext>
    </p:extLst>
  </p:cSld>
  <p:clrMap bg1="lt1" tx1="dk1" bg2="lt2" tx2="dk2" accent1="accent1" accent2="accent2" accent3="accent3" accent4="accent4" accent5="accent5" accent6="accent6" hlink="hlink" folHlink="folHlink"/>
  <p:sldLayoutIdLst>
    <p:sldLayoutId id="2147483802" r:id="rId1"/>
    <p:sldLayoutId id="214748380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C74511-68FC-4618-88B8-B8DD0C3C47F8}"/>
              </a:ext>
            </a:extLst>
          </p:cNvPr>
          <p:cNvPicPr>
            <a:picLocks noChangeAspect="1"/>
          </p:cNvPicPr>
          <p:nvPr userDrawn="1"/>
        </p:nvPicPr>
        <p:blipFill rotWithShape="1">
          <a:blip r:embed="rId3" cstate="screen">
            <a:alphaModFix amt="8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2"/>
          <a:stretch/>
        </p:blipFill>
        <p:spPr>
          <a:xfrm>
            <a:off x="0" y="0"/>
            <a:ext cx="4953000" cy="6858000"/>
          </a:xfrm>
          <a:prstGeom prst="rect">
            <a:avLst/>
          </a:prstGeom>
        </p:spPr>
      </p:pic>
      <p:sp>
        <p:nvSpPr>
          <p:cNvPr id="7" name="Rectangle 7">
            <a:extLst>
              <a:ext uri="{FF2B5EF4-FFF2-40B4-BE49-F238E27FC236}">
                <a16:creationId xmlns:a16="http://schemas.microsoft.com/office/drawing/2014/main" id="{9036846B-040A-4BC0-AD5A-395CA39D39E7}"/>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BD1E816D-70AF-4595-9174-87C2D516AD24}"/>
              </a:ext>
            </a:extLst>
          </p:cNvPr>
          <p:cNvSpPr/>
          <p:nvPr userDrawn="1"/>
        </p:nvSpPr>
        <p:spPr>
          <a:xfrm>
            <a:off x="0" y="0"/>
            <a:ext cx="4942151" cy="6858000"/>
          </a:xfrm>
          <a:prstGeom prst="rect">
            <a:avLst/>
          </a:prstGeom>
          <a:solidFill>
            <a:srgbClr val="08254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CFC35A-CE85-49A5-A4FE-C07971E4BCC2}"/>
              </a:ext>
            </a:extLst>
          </p:cNvPr>
          <p:cNvSpPr/>
          <p:nvPr userDrawn="1"/>
        </p:nvSpPr>
        <p:spPr>
          <a:xfrm>
            <a:off x="3505200" y="611982"/>
            <a:ext cx="3263903" cy="83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31D5F57-3F44-4201-8EFE-8EB7587D8C2E}"/>
              </a:ext>
            </a:extLst>
          </p:cNvPr>
          <p:cNvSpPr txBox="1">
            <a:spLocks/>
          </p:cNvSpPr>
          <p:nvPr userDrawn="1"/>
        </p:nvSpPr>
        <p:spPr>
          <a:xfrm>
            <a:off x="3668334" y="695679"/>
            <a:ext cx="3340104" cy="701674"/>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pc="600" dirty="0">
                <a:solidFill>
                  <a:srgbClr val="082544"/>
                </a:solidFill>
                <a:latin typeface="Open Sans" panose="020B0606030504020204" pitchFamily="34" charset="0"/>
                <a:ea typeface="Open Sans" panose="020B0606030504020204" pitchFamily="34" charset="0"/>
                <a:cs typeface="Open Sans" panose="020B0606030504020204" pitchFamily="34" charset="0"/>
              </a:rPr>
              <a:t>AGENDA</a:t>
            </a:r>
          </a:p>
        </p:txBody>
      </p:sp>
      <p:sp>
        <p:nvSpPr>
          <p:cNvPr id="12" name="Rectangle 11">
            <a:extLst>
              <a:ext uri="{FF2B5EF4-FFF2-40B4-BE49-F238E27FC236}">
                <a16:creationId xmlns:a16="http://schemas.microsoft.com/office/drawing/2014/main" id="{8BB2CE13-5822-40D0-82F9-57A4FC18B5CE}"/>
              </a:ext>
            </a:extLst>
          </p:cNvPr>
          <p:cNvSpPr/>
          <p:nvPr userDrawn="1"/>
        </p:nvSpPr>
        <p:spPr>
          <a:xfrm flipH="1">
            <a:off x="7010400" y="611981"/>
            <a:ext cx="228600" cy="835818"/>
          </a:xfrm>
          <a:prstGeom prst="rect">
            <a:avLst/>
          </a:prstGeom>
          <a:solidFill>
            <a:srgbClr val="4EB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690860"/>
      </p:ext>
    </p:extLst>
  </p:cSld>
  <p:clrMap bg1="lt1" tx1="dk1" bg2="lt2" tx2="dk2" accent1="accent1" accent2="accent2" accent3="accent3" accent4="accent4" accent5="accent5" accent6="accent6" hlink="hlink" folHlink="folHlink"/>
  <p:sldLayoutIdLst>
    <p:sldLayoutId id="21474838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ck hanging from the side of a variety of different colors&#10;&#10;Description automatically generated">
            <a:extLst>
              <a:ext uri="{FF2B5EF4-FFF2-40B4-BE49-F238E27FC236}">
                <a16:creationId xmlns:a16="http://schemas.microsoft.com/office/drawing/2014/main" id="{F2CB744B-6E20-4125-B770-AF05A05ACC3E}"/>
              </a:ext>
            </a:extLst>
          </p:cNvPr>
          <p:cNvPicPr>
            <a:picLocks noChangeAspect="1"/>
          </p:cNvPicPr>
          <p:nvPr userDrawn="1"/>
        </p:nvPicPr>
        <p:blipFill rotWithShape="1">
          <a:blip r:embed="rId3" cstate="screen">
            <a:alphaModFix amt="8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b="25000"/>
          <a:stretch/>
        </p:blipFill>
        <p:spPr>
          <a:xfrm>
            <a:off x="-1" y="0"/>
            <a:ext cx="9143999" cy="6858000"/>
          </a:xfrm>
          <a:prstGeom prst="rect">
            <a:avLst/>
          </a:prstGeom>
        </p:spPr>
      </p:pic>
      <p:sp>
        <p:nvSpPr>
          <p:cNvPr id="22" name="Rectangle 21">
            <a:extLst>
              <a:ext uri="{FF2B5EF4-FFF2-40B4-BE49-F238E27FC236}">
                <a16:creationId xmlns:a16="http://schemas.microsoft.com/office/drawing/2014/main" id="{D9AE34D9-391E-42ED-B5B7-D975C2D52777}"/>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6EECB-53CF-468C-B0A4-E6CDCB69F2AA}"/>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E4356-75F3-45BB-A41D-6CFE34FF892F}"/>
              </a:ext>
            </a:extLst>
          </p:cNvPr>
          <p:cNvSpPr/>
          <p:nvPr userDrawn="1"/>
        </p:nvSpPr>
        <p:spPr>
          <a:xfrm>
            <a:off x="0" y="-1"/>
            <a:ext cx="9144000" cy="6858002"/>
          </a:xfrm>
          <a:prstGeom prst="rect">
            <a:avLst/>
          </a:prstGeom>
          <a:solidFill>
            <a:srgbClr val="08254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5B939-49DC-4C3D-AE9C-0E52E315D299}"/>
              </a:ext>
            </a:extLst>
          </p:cNvPr>
          <p:cNvSpPr/>
          <p:nvPr userDrawn="1"/>
        </p:nvSpPr>
        <p:spPr>
          <a:xfrm>
            <a:off x="828675" y="2438400"/>
            <a:ext cx="7486650" cy="1981200"/>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a:extLst>
              <a:ext uri="{FF2B5EF4-FFF2-40B4-BE49-F238E27FC236}">
                <a16:creationId xmlns:a16="http://schemas.microsoft.com/office/drawing/2014/main" id="{E8979437-C20A-4FAE-9A30-0C752D1DAE85}"/>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a:extLst>
              <a:ext uri="{FF2B5EF4-FFF2-40B4-BE49-F238E27FC236}">
                <a16:creationId xmlns:a16="http://schemas.microsoft.com/office/drawing/2014/main" id="{BCCDE48B-0837-432F-A534-4020B2CC0F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85088" y="6353414"/>
            <a:ext cx="1573821" cy="340994"/>
          </a:xfrm>
          <a:prstGeom prst="rect">
            <a:avLst/>
          </a:prstGeom>
        </p:spPr>
      </p:pic>
    </p:spTree>
    <p:extLst>
      <p:ext uri="{BB962C8B-B14F-4D97-AF65-F5344CB8AC3E}">
        <p14:creationId xmlns:p14="http://schemas.microsoft.com/office/powerpoint/2010/main" val="1094546365"/>
      </p:ext>
    </p:ext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D03557-2ABA-4611-852B-B2B5C8297325}"/>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986577"/>
      </p:ext>
    </p:ext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61BCB311-87E5-47E6-A28C-9AA722241FC0}"/>
              </a:ext>
            </a:extLst>
          </p:cNvPr>
          <p:cNvPicPr>
            <a:picLocks noChangeAspect="1"/>
          </p:cNvPicPr>
          <p:nvPr userDrawn="1"/>
        </p:nvPicPr>
        <p:blipFill rotWithShape="1">
          <a:blip r:embed="rId3" cstate="screen">
            <a:alphaModFix am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4015"/>
            <a:ext cx="9144000" cy="6853985"/>
          </a:xfrm>
          <a:prstGeom prst="rect">
            <a:avLst/>
          </a:prstGeom>
        </p:spPr>
      </p:pic>
      <p:sp>
        <p:nvSpPr>
          <p:cNvPr id="22" name="Rectangle 21">
            <a:extLst>
              <a:ext uri="{FF2B5EF4-FFF2-40B4-BE49-F238E27FC236}">
                <a16:creationId xmlns:a16="http://schemas.microsoft.com/office/drawing/2014/main" id="{D9AE34D9-391E-42ED-B5B7-D975C2D52777}"/>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6EECB-53CF-468C-B0A4-E6CDCB69F2AA}"/>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E4356-75F3-45BB-A41D-6CFE34FF892F}"/>
              </a:ext>
            </a:extLst>
          </p:cNvPr>
          <p:cNvSpPr/>
          <p:nvPr userDrawn="1"/>
        </p:nvSpPr>
        <p:spPr>
          <a:xfrm>
            <a:off x="0" y="-4016"/>
            <a:ext cx="9144000" cy="6862016"/>
          </a:xfrm>
          <a:prstGeom prst="rect">
            <a:avLst/>
          </a:prstGeom>
          <a:solidFill>
            <a:srgbClr val="08254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A2E031-8AE7-45C9-86D2-23D8348C2FEC}"/>
              </a:ext>
            </a:extLst>
          </p:cNvPr>
          <p:cNvSpPr/>
          <p:nvPr userDrawn="1"/>
        </p:nvSpPr>
        <p:spPr>
          <a:xfrm>
            <a:off x="828675" y="667657"/>
            <a:ext cx="7486650" cy="552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5B939-49DC-4C3D-AE9C-0E52E315D299}"/>
              </a:ext>
            </a:extLst>
          </p:cNvPr>
          <p:cNvSpPr/>
          <p:nvPr userDrawn="1"/>
        </p:nvSpPr>
        <p:spPr>
          <a:xfrm>
            <a:off x="828674" y="667657"/>
            <a:ext cx="7486650" cy="840325"/>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02A376-BC3E-436E-8C89-91166A2E5693}"/>
              </a:ext>
            </a:extLst>
          </p:cNvPr>
          <p:cNvSpPr txBox="1"/>
          <p:nvPr userDrawn="1"/>
        </p:nvSpPr>
        <p:spPr>
          <a:xfrm>
            <a:off x="1009969" y="764456"/>
            <a:ext cx="3378045" cy="677108"/>
          </a:xfrm>
          <a:prstGeom prst="rect">
            <a:avLst/>
          </a:prstGeom>
          <a:noFill/>
        </p:spPr>
        <p:txBody>
          <a:bodyPr wrap="square" rtlCol="0">
            <a:spAutoFit/>
          </a:bodyPr>
          <a:lstStyle/>
          <a:p>
            <a:r>
              <a:rPr lang="en-US" sz="38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ACTIVITY</a:t>
            </a:r>
          </a:p>
        </p:txBody>
      </p:sp>
      <p:sp>
        <p:nvSpPr>
          <p:cNvPr id="19" name="Rectangle 7">
            <a:extLst>
              <a:ext uri="{FF2B5EF4-FFF2-40B4-BE49-F238E27FC236}">
                <a16:creationId xmlns:a16="http://schemas.microsoft.com/office/drawing/2014/main" id="{E8979437-C20A-4FAE-9A30-0C752D1DAE85}"/>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light&#10;&#10;Description automatically generated">
            <a:extLst>
              <a:ext uri="{FF2B5EF4-FFF2-40B4-BE49-F238E27FC236}">
                <a16:creationId xmlns:a16="http://schemas.microsoft.com/office/drawing/2014/main" id="{24181F59-4EB9-41FF-B8B6-C8D6A29480E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35267" y="653143"/>
            <a:ext cx="801914" cy="801914"/>
          </a:xfrm>
          <a:prstGeom prst="rect">
            <a:avLst/>
          </a:prstGeom>
        </p:spPr>
      </p:pic>
    </p:spTree>
    <p:extLst>
      <p:ext uri="{BB962C8B-B14F-4D97-AF65-F5344CB8AC3E}">
        <p14:creationId xmlns:p14="http://schemas.microsoft.com/office/powerpoint/2010/main" val="3813326260"/>
      </p:ext>
    </p:extLst>
  </p:cSld>
  <p:clrMap bg1="lt1" tx1="dk1" bg2="lt2" tx2="dk2" accent1="accent1" accent2="accent2" accent3="accent3" accent4="accent4" accent5="accent5" accent6="accent6" hlink="hlink" folHlink="folHlink"/>
  <p:sldLayoutIdLst>
    <p:sldLayoutId id="21474838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D03557-2ABA-4611-852B-B2B5C8297325}"/>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4994656"/>
      </p:ext>
    </p:extLst>
  </p:cSld>
  <p:clrMap bg1="lt1" tx1="dk1" bg2="lt2" tx2="dk2" accent1="accent1" accent2="accent2" accent3="accent3" accent4="accent4" accent5="accent5" accent6="accent6" hlink="hlink" folHlink="folHlink"/>
  <p:sldLayoutIdLst>
    <p:sldLayoutId id="21474838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62392-8C60-422C-BD53-5B060C0328C5}"/>
              </a:ext>
            </a:extLst>
          </p:cNvPr>
          <p:cNvSpPr/>
          <p:nvPr/>
        </p:nvSpPr>
        <p:spPr>
          <a:xfrm>
            <a:off x="1" y="-1"/>
            <a:ext cx="9144000" cy="6858001"/>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0063658-E2D6-4390-92F2-102AE49FEFD9}"/>
              </a:ext>
            </a:extLst>
          </p:cNvPr>
          <p:cNvSpPr txBox="1">
            <a:spLocks/>
          </p:cNvSpPr>
          <p:nvPr/>
        </p:nvSpPr>
        <p:spPr>
          <a:xfrm>
            <a:off x="939825" y="3911600"/>
            <a:ext cx="2847975" cy="199072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cxnSp>
        <p:nvCxnSpPr>
          <p:cNvPr id="12" name="Straight Connector 11">
            <a:extLst>
              <a:ext uri="{FF2B5EF4-FFF2-40B4-BE49-F238E27FC236}">
                <a16:creationId xmlns:a16="http://schemas.microsoft.com/office/drawing/2014/main" id="{ED7D56C5-C70A-4777-8FCC-BE84B3472530}"/>
              </a:ext>
            </a:extLst>
          </p:cNvPr>
          <p:cNvCxnSpPr>
            <a:cxnSpLocks/>
          </p:cNvCxnSpPr>
          <p:nvPr/>
        </p:nvCxnSpPr>
        <p:spPr>
          <a:xfrm>
            <a:off x="521632" y="4038600"/>
            <a:ext cx="0" cy="2362201"/>
          </a:xfrm>
          <a:prstGeom prst="line">
            <a:avLst/>
          </a:prstGeom>
          <a:ln w="152400">
            <a:solidFill>
              <a:srgbClr val="FAA14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AA4DAB-3C5E-48D7-A9ED-08AADC4565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304800"/>
            <a:ext cx="2385642" cy="516889"/>
          </a:xfrm>
          <a:prstGeom prst="rect">
            <a:avLst/>
          </a:prstGeom>
        </p:spPr>
      </p:pic>
      <p:sp>
        <p:nvSpPr>
          <p:cNvPr id="7" name="Rectangle 7">
            <a:extLst>
              <a:ext uri="{FF2B5EF4-FFF2-40B4-BE49-F238E27FC236}">
                <a16:creationId xmlns:a16="http://schemas.microsoft.com/office/drawing/2014/main" id="{9036846B-040A-4BC0-AD5A-395CA39D39E7}"/>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2167372"/>
      </p:ext>
    </p:ext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person, brush, standing&#10;&#10;Description automatically generated">
            <a:extLst>
              <a:ext uri="{FF2B5EF4-FFF2-40B4-BE49-F238E27FC236}">
                <a16:creationId xmlns:a16="http://schemas.microsoft.com/office/drawing/2014/main" id="{9E796620-031A-4DBC-902C-7B32B89D6F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2" name="Rectangle 21">
            <a:extLst>
              <a:ext uri="{FF2B5EF4-FFF2-40B4-BE49-F238E27FC236}">
                <a16:creationId xmlns:a16="http://schemas.microsoft.com/office/drawing/2014/main" id="{D9AE34D9-391E-42ED-B5B7-D975C2D52777}"/>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6EECB-53CF-468C-B0A4-E6CDCB69F2AA}"/>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E4356-75F3-45BB-A41D-6CFE34FF892F}"/>
              </a:ext>
            </a:extLst>
          </p:cNvPr>
          <p:cNvSpPr/>
          <p:nvPr/>
        </p:nvSpPr>
        <p:spPr>
          <a:xfrm>
            <a:off x="0" y="0"/>
            <a:ext cx="9144000" cy="6858000"/>
          </a:xfrm>
          <a:prstGeom prst="rect">
            <a:avLst/>
          </a:prstGeom>
          <a:solidFill>
            <a:srgbClr val="08254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A2E031-8AE7-45C9-86D2-23D8348C2FEC}"/>
              </a:ext>
            </a:extLst>
          </p:cNvPr>
          <p:cNvSpPr/>
          <p:nvPr/>
        </p:nvSpPr>
        <p:spPr>
          <a:xfrm>
            <a:off x="828675" y="1720850"/>
            <a:ext cx="7486650" cy="341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5B939-49DC-4C3D-AE9C-0E52E315D299}"/>
              </a:ext>
            </a:extLst>
          </p:cNvPr>
          <p:cNvSpPr/>
          <p:nvPr/>
        </p:nvSpPr>
        <p:spPr>
          <a:xfrm>
            <a:off x="828674" y="1720850"/>
            <a:ext cx="2962275" cy="3416300"/>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02A376-BC3E-436E-8C89-91166A2E5693}"/>
              </a:ext>
            </a:extLst>
          </p:cNvPr>
          <p:cNvSpPr txBox="1"/>
          <p:nvPr/>
        </p:nvSpPr>
        <p:spPr>
          <a:xfrm>
            <a:off x="1371600" y="2589591"/>
            <a:ext cx="2247745" cy="784830"/>
          </a:xfrm>
          <a:prstGeom prst="rect">
            <a:avLst/>
          </a:prstGeom>
          <a:noFill/>
        </p:spPr>
        <p:txBody>
          <a:bodyPr wrap="square" rtlCol="0">
            <a:spAutoFit/>
          </a:bodyPr>
          <a:lstStyle/>
          <a:p>
            <a:r>
              <a:rPr lang="en-US" sz="45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POLL</a:t>
            </a:r>
          </a:p>
        </p:txBody>
      </p:sp>
      <p:pic>
        <p:nvPicPr>
          <p:cNvPr id="18" name="Graphic 17" descr="Bar chart">
            <a:extLst>
              <a:ext uri="{FF2B5EF4-FFF2-40B4-BE49-F238E27FC236}">
                <a16:creationId xmlns:a16="http://schemas.microsoft.com/office/drawing/2014/main" id="{C36B4553-9BCF-4ABD-A810-B0465C842FC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52611" y="3352800"/>
            <a:ext cx="914400" cy="914400"/>
          </a:xfrm>
          <a:prstGeom prst="rect">
            <a:avLst/>
          </a:prstGeom>
        </p:spPr>
      </p:pic>
      <p:sp>
        <p:nvSpPr>
          <p:cNvPr id="19" name="Rectangle 7">
            <a:extLst>
              <a:ext uri="{FF2B5EF4-FFF2-40B4-BE49-F238E27FC236}">
                <a16:creationId xmlns:a16="http://schemas.microsoft.com/office/drawing/2014/main" id="{E8979437-C20A-4FAE-9A30-0C752D1DAE85}"/>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1876015"/>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ight&#10;&#10;Description automatically generated">
            <a:extLst>
              <a:ext uri="{FF2B5EF4-FFF2-40B4-BE49-F238E27FC236}">
                <a16:creationId xmlns:a16="http://schemas.microsoft.com/office/drawing/2014/main" id="{61BCB311-87E5-47E6-A28C-9AA722241FC0}"/>
              </a:ext>
            </a:extLst>
          </p:cNvPr>
          <p:cNvPicPr>
            <a:picLocks noChangeAspect="1"/>
          </p:cNvPicPr>
          <p:nvPr/>
        </p:nvPicPr>
        <p:blipFill rotWithShape="1">
          <a:blip r:embed="rId3" cstate="screen">
            <a:alphaModFix am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4015"/>
            <a:ext cx="9144000" cy="6853985"/>
          </a:xfrm>
          <a:prstGeom prst="rect">
            <a:avLst/>
          </a:prstGeom>
        </p:spPr>
      </p:pic>
      <p:sp>
        <p:nvSpPr>
          <p:cNvPr id="22" name="Rectangle 21">
            <a:extLst>
              <a:ext uri="{FF2B5EF4-FFF2-40B4-BE49-F238E27FC236}">
                <a16:creationId xmlns:a16="http://schemas.microsoft.com/office/drawing/2014/main" id="{D9AE34D9-391E-42ED-B5B7-D975C2D52777}"/>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6EECB-53CF-468C-B0A4-E6CDCB69F2AA}"/>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E4356-75F3-45BB-A41D-6CFE34FF892F}"/>
              </a:ext>
            </a:extLst>
          </p:cNvPr>
          <p:cNvSpPr/>
          <p:nvPr/>
        </p:nvSpPr>
        <p:spPr>
          <a:xfrm>
            <a:off x="0" y="-4016"/>
            <a:ext cx="9144000" cy="6862016"/>
          </a:xfrm>
          <a:prstGeom prst="rect">
            <a:avLst/>
          </a:prstGeom>
          <a:solidFill>
            <a:srgbClr val="08254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A2E031-8AE7-45C9-86D2-23D8348C2FEC}"/>
              </a:ext>
            </a:extLst>
          </p:cNvPr>
          <p:cNvSpPr/>
          <p:nvPr/>
        </p:nvSpPr>
        <p:spPr>
          <a:xfrm>
            <a:off x="828675" y="667657"/>
            <a:ext cx="7486650" cy="552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5B939-49DC-4C3D-AE9C-0E52E315D299}"/>
              </a:ext>
            </a:extLst>
          </p:cNvPr>
          <p:cNvSpPr/>
          <p:nvPr/>
        </p:nvSpPr>
        <p:spPr>
          <a:xfrm>
            <a:off x="828674" y="667657"/>
            <a:ext cx="7486650" cy="840325"/>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02A376-BC3E-436E-8C89-91166A2E5693}"/>
              </a:ext>
            </a:extLst>
          </p:cNvPr>
          <p:cNvSpPr txBox="1"/>
          <p:nvPr/>
        </p:nvSpPr>
        <p:spPr>
          <a:xfrm>
            <a:off x="1009969" y="764456"/>
            <a:ext cx="3378045" cy="677108"/>
          </a:xfrm>
          <a:prstGeom prst="rect">
            <a:avLst/>
          </a:prstGeom>
          <a:noFill/>
        </p:spPr>
        <p:txBody>
          <a:bodyPr wrap="square" rtlCol="0">
            <a:spAutoFit/>
          </a:bodyPr>
          <a:lstStyle/>
          <a:p>
            <a:r>
              <a:rPr lang="en-US" sz="38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ACTIVITY</a:t>
            </a:r>
          </a:p>
        </p:txBody>
      </p:sp>
      <p:sp>
        <p:nvSpPr>
          <p:cNvPr id="19" name="Rectangle 7">
            <a:extLst>
              <a:ext uri="{FF2B5EF4-FFF2-40B4-BE49-F238E27FC236}">
                <a16:creationId xmlns:a16="http://schemas.microsoft.com/office/drawing/2014/main" id="{E8979437-C20A-4FAE-9A30-0C752D1DAE85}"/>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light&#10;&#10;Description automatically generated">
            <a:extLst>
              <a:ext uri="{FF2B5EF4-FFF2-40B4-BE49-F238E27FC236}">
                <a16:creationId xmlns:a16="http://schemas.microsoft.com/office/drawing/2014/main" id="{24181F59-4EB9-41FF-B8B6-C8D6A29480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5267" y="653143"/>
            <a:ext cx="801914" cy="801914"/>
          </a:xfrm>
          <a:prstGeom prst="rect">
            <a:avLst/>
          </a:prstGeom>
        </p:spPr>
      </p:pic>
    </p:spTree>
    <p:extLst>
      <p:ext uri="{BB962C8B-B14F-4D97-AF65-F5344CB8AC3E}">
        <p14:creationId xmlns:p14="http://schemas.microsoft.com/office/powerpoint/2010/main" val="1311580586"/>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176C2E0-583A-4171-ABCF-2DC526F4BCAF}"/>
              </a:ext>
            </a:extLst>
          </p:cNvPr>
          <p:cNvPicPr>
            <a:picLocks noChangeAspect="1"/>
          </p:cNvPicPr>
          <p:nvPr/>
        </p:nvPicPr>
        <p:blipFill rotWithShape="1">
          <a:blip r:embed="rId4" cstate="screen">
            <a:alphaModFix amt="2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2" name="Rectangle 21">
            <a:extLst>
              <a:ext uri="{FF2B5EF4-FFF2-40B4-BE49-F238E27FC236}">
                <a16:creationId xmlns:a16="http://schemas.microsoft.com/office/drawing/2014/main" id="{D9AE34D9-391E-42ED-B5B7-D975C2D52777}"/>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6EECB-53CF-468C-B0A4-E6CDCB69F2AA}"/>
              </a:ext>
            </a:extLst>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3E4356-75F3-45BB-A41D-6CFE34FF892F}"/>
              </a:ext>
            </a:extLst>
          </p:cNvPr>
          <p:cNvSpPr/>
          <p:nvPr/>
        </p:nvSpPr>
        <p:spPr>
          <a:xfrm>
            <a:off x="0" y="0"/>
            <a:ext cx="9144000" cy="6858000"/>
          </a:xfrm>
          <a:prstGeom prst="rect">
            <a:avLst/>
          </a:prstGeom>
          <a:solidFill>
            <a:srgbClr val="08254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85B939-49DC-4C3D-AE9C-0E52E315D299}"/>
              </a:ext>
            </a:extLst>
          </p:cNvPr>
          <p:cNvSpPr/>
          <p:nvPr/>
        </p:nvSpPr>
        <p:spPr>
          <a:xfrm>
            <a:off x="828675" y="2438400"/>
            <a:ext cx="7486650" cy="1981200"/>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
            <a:extLst>
              <a:ext uri="{FF2B5EF4-FFF2-40B4-BE49-F238E27FC236}">
                <a16:creationId xmlns:a16="http://schemas.microsoft.com/office/drawing/2014/main" id="{E8979437-C20A-4FAE-9A30-0C752D1DAE85}"/>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002A376-BC3E-436E-8C89-91166A2E5693}"/>
              </a:ext>
            </a:extLst>
          </p:cNvPr>
          <p:cNvSpPr txBox="1"/>
          <p:nvPr/>
        </p:nvSpPr>
        <p:spPr>
          <a:xfrm>
            <a:off x="1695449" y="2921168"/>
            <a:ext cx="5753100" cy="1015663"/>
          </a:xfrm>
          <a:prstGeom prst="rect">
            <a:avLst/>
          </a:prstGeom>
          <a:noFill/>
        </p:spPr>
        <p:txBody>
          <a:bodyPr wrap="square" rtlCol="0">
            <a:spAutoFit/>
          </a:bodyPr>
          <a:lstStyle/>
          <a:p>
            <a:r>
              <a:rPr lang="en-US" sz="60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pic>
        <p:nvPicPr>
          <p:cNvPr id="20" name="Picture 19">
            <a:extLst>
              <a:ext uri="{FF2B5EF4-FFF2-40B4-BE49-F238E27FC236}">
                <a16:creationId xmlns:a16="http://schemas.microsoft.com/office/drawing/2014/main" id="{BCCDE48B-0837-432F-A534-4020B2CC0F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5088" y="6353414"/>
            <a:ext cx="1573821" cy="340994"/>
          </a:xfrm>
          <a:prstGeom prst="rect">
            <a:avLst/>
          </a:prstGeom>
        </p:spPr>
      </p:pic>
    </p:spTree>
    <p:extLst>
      <p:ext uri="{BB962C8B-B14F-4D97-AF65-F5344CB8AC3E}">
        <p14:creationId xmlns:p14="http://schemas.microsoft.com/office/powerpoint/2010/main" val="1190004425"/>
      </p:ext>
    </p:extLst>
  </p:cSld>
  <p:clrMap bg1="lt1" tx1="dk1" bg2="lt2" tx2="dk2" accent1="accent1" accent2="accent2" accent3="accent3" accent4="accent4" accent5="accent5" accent6="accent6" hlink="hlink" folHlink="folHlink"/>
  <p:sldLayoutIdLst>
    <p:sldLayoutId id="2147483825" r:id="rId1"/>
    <p:sldLayoutId id="21474838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DA031-D1BE-45D7-B8DD-7E8473915003}"/>
              </a:ext>
            </a:extLst>
          </p:cNvPr>
          <p:cNvSpPr/>
          <p:nvPr userDrawn="1"/>
        </p:nvSpPr>
        <p:spPr>
          <a:xfrm>
            <a:off x="0" y="6248400"/>
            <a:ext cx="9144000" cy="609600"/>
          </a:xfrm>
          <a:prstGeom prst="rect">
            <a:avLst/>
          </a:prstGeom>
          <a:solidFill>
            <a:srgbClr val="082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A12037F8-B497-4589-BD96-77DD7E4920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5158" y="6389217"/>
            <a:ext cx="1513683" cy="327965"/>
          </a:xfrm>
          <a:prstGeom prst="rect">
            <a:avLst/>
          </a:prstGeom>
        </p:spPr>
      </p:pic>
      <p:sp>
        <p:nvSpPr>
          <p:cNvPr id="13" name="Rectangle 7">
            <a:extLst>
              <a:ext uri="{FF2B5EF4-FFF2-40B4-BE49-F238E27FC236}">
                <a16:creationId xmlns:a16="http://schemas.microsoft.com/office/drawing/2014/main" id="{AB064E9A-385A-4D5F-98A0-42C02D8B3D91}"/>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6264601"/>
      </p:ext>
    </p:extLst>
  </p:cSld>
  <p:clrMap bg1="lt1" tx1="dk1" bg2="lt2" tx2="dk2" accent1="accent1" accent2="accent2" accent3="accent3" accent4="accent4" accent5="accent5" accent6="accent6" hlink="hlink" folHlink="folHlink"/>
  <p:sldLayoutIdLst>
    <p:sldLayoutId id="2147483837" r:id="rId1"/>
    <p:sldLayoutId id="2147483838" r:id="rId2"/>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8467725" y="6400801"/>
            <a:ext cx="438150" cy="230832"/>
          </a:xfrm>
          <a:prstGeom prst="rect">
            <a:avLst/>
          </a:prstGeom>
          <a:noFill/>
          <a:ln w="9525">
            <a:noFill/>
            <a:miter lim="800000"/>
            <a:headEnd/>
            <a:tailEnd/>
          </a:ln>
        </p:spPr>
        <p:txBody>
          <a:bodyPr>
            <a:spAutoFit/>
          </a:bodyPr>
          <a:lstStyle/>
          <a:p>
            <a:pPr algn="r">
              <a:defRPr/>
            </a:pPr>
            <a:fld id="{0A3DD9D9-BE77-405B-B3A2-7E159B90A489}" type="slidenum">
              <a:rPr lang="en-US" sz="900">
                <a:solidFill>
                  <a:srgbClr val="595959"/>
                </a:solidFill>
                <a:latin typeface="Calibri" pitchFamily="34" charset="0"/>
                <a:ea typeface="ＭＳ Ｐゴシック" pitchFamily="34" charset="-128"/>
              </a:rPr>
              <a:pPr algn="r">
                <a:defRPr/>
              </a:pPr>
              <a:t>‹#›</a:t>
            </a:fld>
            <a:endParaRPr lang="en-US" sz="900" dirty="0">
              <a:solidFill>
                <a:srgbClr val="595959"/>
              </a:solidFill>
              <a:latin typeface="Calibri" pitchFamily="34" charset="0"/>
              <a:ea typeface="ＭＳ Ｐゴシック" pitchFamily="34" charset="-128"/>
            </a:endParaRPr>
          </a:p>
        </p:txBody>
      </p:sp>
      <p:pic>
        <p:nvPicPr>
          <p:cNvPr id="3" name="Picture 2">
            <a:extLst>
              <a:ext uri="{FF2B5EF4-FFF2-40B4-BE49-F238E27FC236}">
                <a16:creationId xmlns:a16="http://schemas.microsoft.com/office/drawing/2014/main" id="{5AF65389-E5E7-4F9B-8C9D-3B37CCF0B6D1}"/>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3801"/>
            <a:ext cx="9144000" cy="6861801"/>
          </a:xfrm>
          <a:prstGeom prst="rect">
            <a:avLst/>
          </a:prstGeom>
        </p:spPr>
      </p:pic>
      <p:sp>
        <p:nvSpPr>
          <p:cNvPr id="4" name="Rectangle 3">
            <a:extLst>
              <a:ext uri="{FF2B5EF4-FFF2-40B4-BE49-F238E27FC236}">
                <a16:creationId xmlns:a16="http://schemas.microsoft.com/office/drawing/2014/main" id="{5EF87411-D7DD-408A-8940-C8E04B9EB8C1}"/>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B376E3-D200-44C4-BAB6-2FFED94AE309}"/>
              </a:ext>
            </a:extLst>
          </p:cNvPr>
          <p:cNvSpPr/>
          <p:nvPr userDrawn="1"/>
        </p:nvSpPr>
        <p:spPr>
          <a:xfrm>
            <a:off x="0" y="-4240"/>
            <a:ext cx="9144000" cy="6858000"/>
          </a:xfrm>
          <a:prstGeom prst="rect">
            <a:avLst/>
          </a:prstGeom>
          <a:solidFill>
            <a:srgbClr val="08254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74BE41-6689-4739-86D1-95A2EAB2DF21}"/>
              </a:ext>
            </a:extLst>
          </p:cNvPr>
          <p:cNvSpPr/>
          <p:nvPr userDrawn="1"/>
        </p:nvSpPr>
        <p:spPr>
          <a:xfrm>
            <a:off x="828675" y="1720850"/>
            <a:ext cx="7486650" cy="341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CCFCFC-8A4A-456E-89D8-C2A2021DC7A8}"/>
              </a:ext>
            </a:extLst>
          </p:cNvPr>
          <p:cNvSpPr/>
          <p:nvPr userDrawn="1"/>
        </p:nvSpPr>
        <p:spPr>
          <a:xfrm>
            <a:off x="828674" y="1720850"/>
            <a:ext cx="2962275" cy="3416300"/>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7">
            <a:extLst>
              <a:ext uri="{FF2B5EF4-FFF2-40B4-BE49-F238E27FC236}">
                <a16:creationId xmlns:a16="http://schemas.microsoft.com/office/drawing/2014/main" id="{BA020BA9-6CE2-4FAE-9281-4F7CB4777509}"/>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42042923"/>
      </p:ext>
    </p:extLst>
  </p:cSld>
  <p:clrMap bg1="lt1" tx1="dk1" bg2="lt2" tx2="dk2" accent1="accent1" accent2="accent2" accent3="accent3" accent4="accent4" accent5="accent5" accent6="accent6" hlink="hlink" folHlink="folHlink"/>
  <p:sldLayoutIdLst>
    <p:sldLayoutId id="2147483840" r:id="rId1"/>
  </p:sldLayoutIdLst>
  <p:txStyles>
    <p:titleStyle>
      <a:lvl1pPr algn="l" defTabSz="342900" rtl="0" eaLnBrk="0" fontAlgn="base" hangingPunct="0">
        <a:spcBef>
          <a:spcPct val="0"/>
        </a:spcBef>
        <a:spcAft>
          <a:spcPct val="0"/>
        </a:spcAft>
        <a:defRPr sz="3300" b="1" kern="1200">
          <a:solidFill>
            <a:schemeClr val="tx1"/>
          </a:solidFill>
          <a:latin typeface="+mj-lt"/>
          <a:ea typeface="ＭＳ Ｐゴシック" pitchFamily="19" charset="-128"/>
          <a:cs typeface="ＭＳ Ｐゴシック" pitchFamily="19" charset="-128"/>
        </a:defRPr>
      </a:lvl1pPr>
      <a:lvl2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2pPr>
      <a:lvl3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3pPr>
      <a:lvl4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4pPr>
      <a:lvl5pPr algn="l" defTabSz="342900" rtl="0" eaLnBrk="0" fontAlgn="base" hangingPunct="0">
        <a:spcBef>
          <a:spcPct val="0"/>
        </a:spcBef>
        <a:spcAft>
          <a:spcPct val="0"/>
        </a:spcAft>
        <a:defRPr sz="3300" b="1">
          <a:solidFill>
            <a:schemeClr val="tx1"/>
          </a:solidFill>
          <a:latin typeface="Calibri" pitchFamily="19" charset="0"/>
          <a:ea typeface="ＭＳ Ｐゴシック" pitchFamily="19" charset="-128"/>
          <a:cs typeface="ＭＳ Ｐゴシック" pitchFamily="19" charset="-128"/>
        </a:defRPr>
      </a:lvl5pPr>
      <a:lvl6pPr marL="3429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6pPr>
      <a:lvl7pPr marL="6858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7pPr>
      <a:lvl8pPr marL="10287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8pPr>
      <a:lvl9pPr marL="1371600" algn="l" defTabSz="342900" rtl="0" fontAlgn="base">
        <a:spcBef>
          <a:spcPct val="0"/>
        </a:spcBef>
        <a:spcAft>
          <a:spcPct val="0"/>
        </a:spcAft>
        <a:defRPr sz="3300">
          <a:solidFill>
            <a:schemeClr val="tx1"/>
          </a:solidFill>
          <a:latin typeface="Calibri" pitchFamily="19" charset="0"/>
          <a:ea typeface="ＭＳ Ｐゴシック" pitchFamily="19" charset="-128"/>
          <a:cs typeface="ＭＳ Ｐゴシック" pitchFamily="19"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9" charset="-128"/>
          <a:cs typeface="ＭＳ Ｐゴシック" pitchFamily="19"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pitchFamily="19"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9"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9"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pitchFamily="19"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C8F23DD0-4AB6-44A6-8076-F78795630222}"/>
              </a:ext>
            </a:extLst>
          </p:cNvPr>
          <p:cNvPicPr>
            <a:picLocks noChangeAspect="1"/>
          </p:cNvPicPr>
          <p:nvPr userDrawn="1"/>
        </p:nvPicPr>
        <p:blipFill rotWithShape="1">
          <a:blip r:embed="rId3" cstate="screen">
            <a:alphaModFix amt="8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41841EBD-FA71-43B2-8ACC-B2EF991606F3}"/>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98B4B4A-6EA0-49F4-971B-FCA7E0B7C2DE}"/>
              </a:ext>
            </a:extLst>
          </p:cNvPr>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4FF4FA-3592-4E4A-85EF-8F6816AD7CD1}"/>
              </a:ext>
            </a:extLst>
          </p:cNvPr>
          <p:cNvSpPr/>
          <p:nvPr userDrawn="1"/>
        </p:nvSpPr>
        <p:spPr>
          <a:xfrm>
            <a:off x="0" y="-1"/>
            <a:ext cx="9144000" cy="6858000"/>
          </a:xfrm>
          <a:prstGeom prst="rect">
            <a:avLst/>
          </a:prstGeom>
          <a:solidFill>
            <a:srgbClr val="08254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D59A70-BB11-483D-8238-2CFC7890C37E}"/>
              </a:ext>
            </a:extLst>
          </p:cNvPr>
          <p:cNvSpPr/>
          <p:nvPr userDrawn="1"/>
        </p:nvSpPr>
        <p:spPr>
          <a:xfrm>
            <a:off x="828675" y="462455"/>
            <a:ext cx="7486650" cy="5938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5530B8-ABCB-4618-8CBB-47F95E2AE5E1}"/>
              </a:ext>
            </a:extLst>
          </p:cNvPr>
          <p:cNvSpPr/>
          <p:nvPr userDrawn="1"/>
        </p:nvSpPr>
        <p:spPr>
          <a:xfrm>
            <a:off x="828674" y="462455"/>
            <a:ext cx="7486650" cy="725533"/>
          </a:xfrm>
          <a:prstGeom prst="rect">
            <a:avLst/>
          </a:prstGeom>
          <a:solidFill>
            <a:srgbClr val="08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E589E5-830B-44BA-BD80-9FE03AFA5958}"/>
              </a:ext>
            </a:extLst>
          </p:cNvPr>
          <p:cNvSpPr txBox="1"/>
          <p:nvPr userDrawn="1"/>
        </p:nvSpPr>
        <p:spPr>
          <a:xfrm>
            <a:off x="921515" y="552245"/>
            <a:ext cx="3230071" cy="584775"/>
          </a:xfrm>
          <a:prstGeom prst="rect">
            <a:avLst/>
          </a:prstGeom>
          <a:noFill/>
        </p:spPr>
        <p:txBody>
          <a:bodyPr wrap="square" rtlCol="0">
            <a:spAutoFit/>
          </a:bodyPr>
          <a:lstStyle/>
          <a:p>
            <a:r>
              <a:rPr lang="en-US" sz="3200" b="1" spc="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RESOURCES</a:t>
            </a:r>
          </a:p>
        </p:txBody>
      </p:sp>
      <p:sp>
        <p:nvSpPr>
          <p:cNvPr id="14" name="Rectangle 7">
            <a:extLst>
              <a:ext uri="{FF2B5EF4-FFF2-40B4-BE49-F238E27FC236}">
                <a16:creationId xmlns:a16="http://schemas.microsoft.com/office/drawing/2014/main" id="{0B4F83E8-58A6-4B1C-86E4-38CD6B08DB7D}"/>
              </a:ext>
            </a:extLst>
          </p:cNvPr>
          <p:cNvSpPr>
            <a:spLocks noChangeArrowheads="1"/>
          </p:cNvSpPr>
          <p:nvPr userDrawn="1"/>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descr="A close up of a sign&#10;&#10;Description automatically generated">
            <a:extLst>
              <a:ext uri="{FF2B5EF4-FFF2-40B4-BE49-F238E27FC236}">
                <a16:creationId xmlns:a16="http://schemas.microsoft.com/office/drawing/2014/main" id="{864894DB-EA53-4F7A-9DE4-B9DD0DCDA01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57322" y="528956"/>
            <a:ext cx="598761" cy="598761"/>
          </a:xfrm>
          <a:prstGeom prst="rect">
            <a:avLst/>
          </a:prstGeom>
        </p:spPr>
      </p:pic>
    </p:spTree>
    <p:extLst>
      <p:ext uri="{BB962C8B-B14F-4D97-AF65-F5344CB8AC3E}">
        <p14:creationId xmlns:p14="http://schemas.microsoft.com/office/powerpoint/2010/main" val="1709335437"/>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mailto:bevbaligad@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ussporthistory.com/2017/08/14/how-does-title-ix-affect-sexual-assault-prevention-in-college-sports-a-critical-review-of-the-dear-colleague-letter-of-201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choosehelp.com/topics/recovery/10-best-recovery-slogans-how-to-apply-the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en.wikipedia.org/wiki/Wikipedia:Reference_desk/Archives/Mathematics/2014_December_24"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E0CFE0-0C9C-45A5-8537-5B67B00F1AFC}"/>
              </a:ext>
            </a:extLst>
          </p:cNvPr>
          <p:cNvSpPr>
            <a:spLocks noGrp="1"/>
          </p:cNvSpPr>
          <p:nvPr>
            <p:ph type="title"/>
          </p:nvPr>
        </p:nvSpPr>
        <p:spPr>
          <a:xfrm>
            <a:off x="815402" y="2855903"/>
            <a:ext cx="7827990" cy="970629"/>
          </a:xfrm>
        </p:spPr>
        <p:txBody>
          <a:bodyPr/>
          <a:lstStyle/>
          <a:p>
            <a:r>
              <a:rPr lang="en-US" dirty="0"/>
              <a:t>Develop A Questioning Plan for Your Title IX Investigations</a:t>
            </a:r>
            <a:br>
              <a:rPr lang="en-US" dirty="0"/>
            </a:br>
            <a:endParaRPr lang="en-US" b="0" i="1" dirty="0"/>
          </a:p>
        </p:txBody>
      </p:sp>
      <p:pic>
        <p:nvPicPr>
          <p:cNvPr id="10" name="Picture 2" descr="portrait of Bev Baligad, instructor">
            <a:extLst>
              <a:ext uri="{FF2B5EF4-FFF2-40B4-BE49-F238E27FC236}">
                <a16:creationId xmlns:a16="http://schemas.microsoft.com/office/drawing/2014/main" id="{17132666-883A-420F-89CF-C457CA884F8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15402" y="3916706"/>
            <a:ext cx="1525852" cy="1525852"/>
          </a:xfrm>
          <a:prstGeom prst="ellipse">
            <a:avLst/>
          </a:prstGeom>
          <a:extLst>
            <a:ext uri="{909E8E84-426E-40DD-AFC4-6F175D3DCCD1}">
              <a14:hiddenFill xmlns:a14="http://schemas.microsoft.com/office/drawing/2010/main">
                <a:solidFill>
                  <a:srgbClr val="FFFFFF"/>
                </a:solidFill>
              </a14:hiddenFill>
            </a:ext>
          </a:extLst>
        </p:spPr>
      </p:pic>
      <p:sp>
        <p:nvSpPr>
          <p:cNvPr id="16" name="Text Placeholder 1">
            <a:extLst>
              <a:ext uri="{FF2B5EF4-FFF2-40B4-BE49-F238E27FC236}">
                <a16:creationId xmlns:a16="http://schemas.microsoft.com/office/drawing/2014/main" id="{75D4E839-F3A9-4E10-81E9-2CF36FC30C81}"/>
              </a:ext>
            </a:extLst>
          </p:cNvPr>
          <p:cNvSpPr txBox="1">
            <a:spLocks/>
          </p:cNvSpPr>
          <p:nvPr/>
        </p:nvSpPr>
        <p:spPr>
          <a:xfrm>
            <a:off x="2465081" y="4422761"/>
            <a:ext cx="5499020" cy="25492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latin typeface="Open Sans"/>
              </a:rPr>
              <a:t>Director of Compliance/Title IX Coordinator</a:t>
            </a:r>
          </a:p>
        </p:txBody>
      </p:sp>
      <p:sp>
        <p:nvSpPr>
          <p:cNvPr id="17" name="Title 2">
            <a:extLst>
              <a:ext uri="{FF2B5EF4-FFF2-40B4-BE49-F238E27FC236}">
                <a16:creationId xmlns:a16="http://schemas.microsoft.com/office/drawing/2014/main" id="{900F11CB-2CFD-439B-BFD0-FEEAC184019A}"/>
              </a:ext>
            </a:extLst>
          </p:cNvPr>
          <p:cNvSpPr txBox="1">
            <a:spLocks/>
          </p:cNvSpPr>
          <p:nvPr/>
        </p:nvSpPr>
        <p:spPr>
          <a:xfrm>
            <a:off x="2465081" y="4167836"/>
            <a:ext cx="4243097" cy="2549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b="1" dirty="0"/>
              <a:t>Bev </a:t>
            </a:r>
            <a:r>
              <a:rPr lang="en-US" b="1" dirty="0" err="1"/>
              <a:t>Baligad</a:t>
            </a:r>
            <a:r>
              <a:rPr lang="en-US" b="1" dirty="0"/>
              <a:t>, J.D.</a:t>
            </a:r>
          </a:p>
        </p:txBody>
      </p:sp>
      <p:sp>
        <p:nvSpPr>
          <p:cNvPr id="18" name="Text Placeholder 3">
            <a:extLst>
              <a:ext uri="{FF2B5EF4-FFF2-40B4-BE49-F238E27FC236}">
                <a16:creationId xmlns:a16="http://schemas.microsoft.com/office/drawing/2014/main" id="{69120754-D979-4DB9-A4F6-0EB6328376D1}"/>
              </a:ext>
            </a:extLst>
          </p:cNvPr>
          <p:cNvSpPr txBox="1">
            <a:spLocks/>
          </p:cNvSpPr>
          <p:nvPr/>
        </p:nvSpPr>
        <p:spPr>
          <a:xfrm>
            <a:off x="2465081" y="4932611"/>
            <a:ext cx="3054584" cy="2549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hlinkClick r:id="rId4"/>
              </a:rPr>
              <a:t>bevbaligad@gmail.com</a:t>
            </a:r>
            <a:r>
              <a:rPr lang="en-US" dirty="0"/>
              <a:t> </a:t>
            </a:r>
          </a:p>
        </p:txBody>
      </p:sp>
      <p:sp>
        <p:nvSpPr>
          <p:cNvPr id="19" name="Text Placeholder 1">
            <a:extLst>
              <a:ext uri="{FF2B5EF4-FFF2-40B4-BE49-F238E27FC236}">
                <a16:creationId xmlns:a16="http://schemas.microsoft.com/office/drawing/2014/main" id="{DCCA104B-54DD-40D7-AB48-F18005570729}"/>
              </a:ext>
            </a:extLst>
          </p:cNvPr>
          <p:cNvSpPr txBox="1">
            <a:spLocks/>
          </p:cNvSpPr>
          <p:nvPr/>
        </p:nvSpPr>
        <p:spPr>
          <a:xfrm>
            <a:off x="2465081" y="4677686"/>
            <a:ext cx="5680089" cy="2549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825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82544"/>
                </a:solidFill>
                <a:effectLst/>
                <a:uLnTx/>
                <a:uFillTx/>
                <a:latin typeface="Open Sans" panose="020B0606030504020204" pitchFamily="34" charset="0"/>
              </a:rPr>
              <a:t>University of Hawaii, West </a:t>
            </a:r>
            <a:r>
              <a:rPr kumimoji="0" lang="en-US" sz="1600" b="0" i="0" u="none" strike="noStrike" kern="1200" cap="none" spc="0" normalizeH="0" baseline="0" noProof="0" dirty="0" err="1">
                <a:ln>
                  <a:noFill/>
                </a:ln>
                <a:solidFill>
                  <a:srgbClr val="082544"/>
                </a:solidFill>
                <a:effectLst/>
                <a:uLnTx/>
                <a:uFillTx/>
                <a:latin typeface="Open Sans" panose="020B0606030504020204" pitchFamily="34" charset="0"/>
              </a:rPr>
              <a:t>O’ahu</a:t>
            </a:r>
            <a:endParaRPr kumimoji="0" lang="en-US" sz="1600" b="0" i="0" u="none" strike="noStrike" kern="1200" cap="none" spc="0" normalizeH="0" baseline="0" noProof="0" dirty="0">
              <a:ln>
                <a:noFill/>
              </a:ln>
              <a:solidFill>
                <a:srgbClr val="082544"/>
              </a:solidFill>
              <a:effectLst/>
              <a:uLnTx/>
              <a:uFillTx/>
              <a:latin typeface="Open Sans" panose="020B0606030504020204" pitchFamily="34" charset="0"/>
            </a:endParaRPr>
          </a:p>
        </p:txBody>
      </p:sp>
    </p:spTree>
    <p:extLst>
      <p:ext uri="{BB962C8B-B14F-4D97-AF65-F5344CB8AC3E}">
        <p14:creationId xmlns:p14="http://schemas.microsoft.com/office/powerpoint/2010/main" val="386037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3">
            <a:extLst>
              <a:ext uri="{FF2B5EF4-FFF2-40B4-BE49-F238E27FC236}">
                <a16:creationId xmlns:a16="http://schemas.microsoft.com/office/drawing/2014/main" id="{41DB0EAE-A962-48EA-A4C4-FC5F2823D1A4}"/>
              </a:ext>
            </a:extLst>
          </p:cNvPr>
          <p:cNvSpPr txBox="1">
            <a:spLocks/>
          </p:cNvSpPr>
          <p:nvPr/>
        </p:nvSpPr>
        <p:spPr>
          <a:xfrm>
            <a:off x="443060" y="1536452"/>
            <a:ext cx="8454899" cy="4063073"/>
          </a:xfrm>
          <a:prstGeom prst="rect">
            <a:avLst/>
          </a:prstGeom>
          <a:noFill/>
          <a:ln>
            <a:noFill/>
          </a:ln>
        </p:spPr>
        <p:txBody>
          <a:bodyPr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Tx/>
              <a:buSzPct val="100000"/>
            </a:pPr>
            <a:r>
              <a:rPr lang="en-US" sz="2200" dirty="0">
                <a:solidFill>
                  <a:srgbClr val="082544"/>
                </a:solidFill>
                <a:latin typeface="Open Sans" panose="020B0606030504020204"/>
              </a:rPr>
              <a:t>“Gridding” is a methodical way of determining which information is necessary and relevant</a:t>
            </a:r>
          </a:p>
          <a:p>
            <a:pPr>
              <a:spcAft>
                <a:spcPts val="1200"/>
              </a:spcAft>
              <a:buClrTx/>
              <a:buSzPct val="100000"/>
            </a:pPr>
            <a:r>
              <a:rPr lang="en-US" sz="2200" dirty="0">
                <a:solidFill>
                  <a:srgbClr val="082544"/>
                </a:solidFill>
                <a:latin typeface="Open Sans" panose="020B0606030504020204"/>
              </a:rPr>
              <a:t>Witness narratives may contain information that may be relevant and irrelevant to the allegations; gridding often help to keep information in order</a:t>
            </a:r>
            <a:endParaRPr lang="en-US" sz="2200" dirty="0">
              <a:solidFill>
                <a:srgbClr val="082544"/>
              </a:solidFill>
              <a:latin typeface="Open Sans" panose="020B0606030504020204"/>
              <a:ea typeface="Trebuchet MS"/>
              <a:cs typeface="Trebuchet MS"/>
              <a:sym typeface="Trebuchet MS"/>
            </a:endParaRPr>
          </a:p>
          <a:p>
            <a:pPr>
              <a:spcAft>
                <a:spcPts val="1200"/>
              </a:spcAft>
              <a:buClrTx/>
              <a:buSzPct val="100000"/>
            </a:pPr>
            <a:r>
              <a:rPr lang="en-US" sz="2200" dirty="0">
                <a:solidFill>
                  <a:srgbClr val="082544"/>
                </a:solidFill>
                <a:latin typeface="Open Sans" panose="020B0606030504020204"/>
                <a:ea typeface="Trebuchet MS"/>
                <a:cs typeface="Trebuchet MS"/>
                <a:sym typeface="Trebuchet MS"/>
              </a:rPr>
              <a:t>Relevant facts (no matter the source) should support the elements of the policy (“gridding”)</a:t>
            </a:r>
          </a:p>
          <a:p>
            <a:pPr>
              <a:spcAft>
                <a:spcPts val="1200"/>
              </a:spcAft>
              <a:buClrTx/>
              <a:buSzPct val="100000"/>
            </a:pPr>
            <a:r>
              <a:rPr lang="en-US" sz="2200" dirty="0">
                <a:solidFill>
                  <a:srgbClr val="082544"/>
                </a:solidFill>
                <a:latin typeface="Open Sans" panose="020B0606030504020204"/>
              </a:rPr>
              <a:t>It helps determine relevance and sufficiency of the evidence</a:t>
            </a:r>
          </a:p>
          <a:p>
            <a:pPr>
              <a:spcAft>
                <a:spcPts val="1200"/>
              </a:spcAft>
              <a:buClrTx/>
              <a:buSzPct val="100000"/>
            </a:pPr>
            <a:r>
              <a:rPr lang="en-US" sz="2200" dirty="0">
                <a:solidFill>
                  <a:srgbClr val="082544"/>
                </a:solidFill>
                <a:latin typeface="Open Sans" panose="020B0606030504020204"/>
                <a:ea typeface="Trebuchet MS"/>
                <a:cs typeface="Trebuchet MS"/>
                <a:sym typeface="Trebuchet MS"/>
              </a:rPr>
              <a:t>Gridding helps the investigator stay focused and on task</a:t>
            </a:r>
          </a:p>
          <a:p>
            <a:pPr marL="342900" indent="-482600">
              <a:lnSpc>
                <a:spcPct val="100000"/>
              </a:lnSpc>
              <a:spcBef>
                <a:spcPts val="440"/>
              </a:spcBef>
              <a:spcAft>
                <a:spcPts val="1200"/>
              </a:spcAft>
              <a:buClr>
                <a:schemeClr val="dk1"/>
              </a:buClr>
              <a:buSzPct val="100000"/>
              <a:buFont typeface="Noto Sans Symbols"/>
              <a:buNone/>
            </a:pPr>
            <a:endParaRPr lang="en-US" sz="2200" b="1" dirty="0">
              <a:solidFill>
                <a:schemeClr val="dk1"/>
              </a:solidFill>
              <a:latin typeface="Trebuchet MS"/>
              <a:ea typeface="Trebuchet MS"/>
              <a:cs typeface="Trebuchet MS"/>
              <a:sym typeface="Trebuchet MS"/>
            </a:endParaRPr>
          </a:p>
        </p:txBody>
      </p:sp>
      <p:sp>
        <p:nvSpPr>
          <p:cNvPr id="6" name="Content Placeholder 12">
            <a:extLst>
              <a:ext uri="{FF2B5EF4-FFF2-40B4-BE49-F238E27FC236}">
                <a16:creationId xmlns:a16="http://schemas.microsoft.com/office/drawing/2014/main" id="{CA56E409-52EC-514D-BF62-BFD686F8F667}"/>
              </a:ext>
            </a:extLst>
          </p:cNvPr>
          <p:cNvSpPr txBox="1">
            <a:spLocks/>
          </p:cNvSpPr>
          <p:nvPr/>
        </p:nvSpPr>
        <p:spPr>
          <a:xfrm>
            <a:off x="443060" y="234341"/>
            <a:ext cx="6550273"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dirty="0">
                <a:solidFill>
                  <a:srgbClr val="082544"/>
                </a:solidFill>
                <a:latin typeface="Open Sans" panose="020B0606030504020204"/>
              </a:rPr>
              <a:t>Factual Analysis:  </a:t>
            </a:r>
            <a:br>
              <a:rPr lang="en-US" sz="3200" b="1" dirty="0">
                <a:solidFill>
                  <a:srgbClr val="082544"/>
                </a:solidFill>
                <a:latin typeface="Open Sans" panose="020B0606030504020204"/>
              </a:rPr>
            </a:br>
            <a:r>
              <a:rPr lang="en-US" sz="3200" b="1" dirty="0">
                <a:solidFill>
                  <a:srgbClr val="082544"/>
                </a:solidFill>
                <a:latin typeface="Open Sans" panose="020B0606030504020204"/>
              </a:rPr>
              <a:t>The Importance of the “Grid”</a:t>
            </a:r>
          </a:p>
        </p:txBody>
      </p:sp>
      <p:sp>
        <p:nvSpPr>
          <p:cNvPr id="7" name="Rectangle 6">
            <a:extLst>
              <a:ext uri="{FF2B5EF4-FFF2-40B4-BE49-F238E27FC236}">
                <a16:creationId xmlns:a16="http://schemas.microsoft.com/office/drawing/2014/main" id="{36826F3A-CCD2-9C4B-9ABE-9A90E7F77285}"/>
              </a:ext>
            </a:extLst>
          </p:cNvPr>
          <p:cNvSpPr/>
          <p:nvPr/>
        </p:nvSpPr>
        <p:spPr>
          <a:xfrm rot="5400000">
            <a:off x="46416" y="306255"/>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24855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174">
            <a:extLst>
              <a:ext uri="{FF2B5EF4-FFF2-40B4-BE49-F238E27FC236}">
                <a16:creationId xmlns:a16="http://schemas.microsoft.com/office/drawing/2014/main" id="{812C3347-EAE5-4787-962A-60048175CC76}"/>
              </a:ext>
            </a:extLst>
          </p:cNvPr>
          <p:cNvSpPr txBox="1">
            <a:spLocks/>
          </p:cNvSpPr>
          <p:nvPr/>
        </p:nvSpPr>
        <p:spPr>
          <a:xfrm>
            <a:off x="133959" y="4079058"/>
            <a:ext cx="7626096" cy="1179576"/>
          </a:xfrm>
          <a:prstGeom prst="rect">
            <a:avLst/>
          </a:prstGeom>
        </p:spPr>
        <p:txBody>
          <a:bodyPr spcFirstLastPara="1" vert="horz" lIns="91440" tIns="45720" rIns="91440" bIns="45720" rtlCol="0" anchor="ctr" anchorCtr="0">
            <a:normAutofit/>
          </a:bodyPr>
          <a:lstStyle>
            <a:defPPr marR="0" lvl="0" algn="l" rtl="0">
              <a:lnSpc>
                <a:spcPct val="100000"/>
              </a:lnSpc>
              <a:spcBef>
                <a:spcPts val="0"/>
              </a:spcBef>
              <a:spcAft>
                <a:spcPts val="0"/>
              </a:spcAft>
            </a:defPPr>
            <a:lvl1pPr marL="457200" marR="0" lvl="0" indent="-228600"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marR="0" lvl="0" indent="-50800" fontAlgn="auto">
              <a:lnSpc>
                <a:spcPct val="90000"/>
              </a:lnSpc>
              <a:spcBef>
                <a:spcPct val="0"/>
              </a:spcBef>
              <a:spcAft>
                <a:spcPts val="600"/>
              </a:spcAft>
              <a:buClr>
                <a:srgbClr val="000000"/>
              </a:buClr>
              <a:buSzPct val="25000"/>
              <a:tabLst/>
              <a:defRPr/>
            </a:pPr>
            <a:r>
              <a:rPr kumimoji="0" lang="en-US" b="0" i="0" u="none" strike="noStrike" kern="1200" cap="none" spc="0" normalizeH="0" baseline="0" noProof="0" dirty="0">
                <a:ln>
                  <a:noFill/>
                </a:ln>
                <a:solidFill>
                  <a:srgbClr val="082544"/>
                </a:solidFill>
                <a:effectLst/>
                <a:uLnTx/>
                <a:uFillTx/>
                <a:latin typeface="Open Sans" panose="020B0606030504020204"/>
                <a:ea typeface="+mj-ea"/>
                <a:cs typeface="+mj-cs"/>
                <a:sym typeface="Trebuchet MS"/>
              </a:rPr>
              <a:t>Factual Analysis:</a:t>
            </a:r>
            <a:br>
              <a:rPr kumimoji="0" lang="en-US" sz="3200" b="1" i="0" u="none" strike="noStrike" kern="1200" cap="none" spc="0" normalizeH="0" baseline="0" noProof="0" dirty="0">
                <a:ln>
                  <a:noFill/>
                </a:ln>
                <a:solidFill>
                  <a:srgbClr val="082544"/>
                </a:solidFill>
                <a:effectLst/>
                <a:uLnTx/>
                <a:uFillTx/>
                <a:latin typeface="Open Sans" panose="020B0606030504020204"/>
                <a:ea typeface="+mj-ea"/>
                <a:cs typeface="+mj-cs"/>
                <a:sym typeface="Trebuchet MS"/>
              </a:rPr>
            </a:br>
            <a:r>
              <a:rPr kumimoji="0" lang="en-US" sz="3200" b="1" i="0" u="none" strike="noStrike" kern="1200" cap="none" spc="0" normalizeH="0" baseline="0" noProof="0" dirty="0">
                <a:ln>
                  <a:noFill/>
                </a:ln>
                <a:solidFill>
                  <a:srgbClr val="082544"/>
                </a:solidFill>
                <a:effectLst/>
                <a:uLnTx/>
                <a:uFillTx/>
                <a:latin typeface="Open Sans" panose="020B0606030504020204"/>
                <a:ea typeface="+mj-ea"/>
                <a:cs typeface="+mj-cs"/>
                <a:sym typeface="Trebuchet MS"/>
              </a:rPr>
              <a:t>The Importance of the “Grid” (cont.)</a:t>
            </a:r>
          </a:p>
        </p:txBody>
      </p:sp>
      <p:pic>
        <p:nvPicPr>
          <p:cNvPr id="3" name="Shape 167" descr="Two hands coming together to assemble two pieces of a puzzle.">
            <a:extLst>
              <a:ext uri="{FF2B5EF4-FFF2-40B4-BE49-F238E27FC236}">
                <a16:creationId xmlns:a16="http://schemas.microsoft.com/office/drawing/2014/main" id="{9D13AB5A-D7AC-4DBF-B558-2A58A4127D0D}"/>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4189888"/>
          </a:xfrm>
          <a:prstGeom prst="rect">
            <a:avLst/>
          </a:prstGeom>
          <a:noFill/>
        </p:spPr>
      </p:pic>
      <p:sp>
        <p:nvSpPr>
          <p:cNvPr id="2" name="Shape 166">
            <a:extLst>
              <a:ext uri="{FF2B5EF4-FFF2-40B4-BE49-F238E27FC236}">
                <a16:creationId xmlns:a16="http://schemas.microsoft.com/office/drawing/2014/main" id="{E395ABFD-C92F-4A51-9239-54586F07D87D}"/>
              </a:ext>
            </a:extLst>
          </p:cNvPr>
          <p:cNvSpPr txBox="1">
            <a:spLocks/>
          </p:cNvSpPr>
          <p:nvPr/>
        </p:nvSpPr>
        <p:spPr>
          <a:xfrm>
            <a:off x="222965" y="5115531"/>
            <a:ext cx="8698069" cy="157034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285750">
              <a:spcBef>
                <a:spcPts val="0"/>
              </a:spcBef>
              <a:spcAft>
                <a:spcPts val="600"/>
              </a:spcAft>
              <a:buClrTx/>
              <a:buSzPct val="100000"/>
            </a:pPr>
            <a:r>
              <a:rPr lang="en-US" sz="2000" dirty="0">
                <a:solidFill>
                  <a:srgbClr val="082544"/>
                </a:solidFill>
                <a:latin typeface="Open Sans" panose="020B0606030504020204" pitchFamily="34" charset="0"/>
                <a:ea typeface="Open Sans" panose="020B0606030504020204" pitchFamily="34" charset="0"/>
                <a:cs typeface="Open Sans" panose="020B0606030504020204" pitchFamily="34" charset="0"/>
              </a:rPr>
              <a:t>When</a:t>
            </a:r>
            <a:r>
              <a:rPr lang="en-US" sz="2000" dirty="0">
                <a:solidFill>
                  <a:srgbClr val="082544"/>
                </a:solidFill>
                <a:latin typeface="Open Sans" panose="020B0606030504020204" pitchFamily="34" charset="0"/>
                <a:ea typeface="Open Sans" panose="020B0606030504020204" pitchFamily="34" charset="0"/>
                <a:cs typeface="Open Sans" panose="020B0606030504020204" pitchFamily="34" charset="0"/>
                <a:sym typeface="Trebuchet MS"/>
              </a:rPr>
              <a:t> the facts are insufficient to show a policy violation, </a:t>
            </a:r>
            <a:r>
              <a:rPr lang="en-US" sz="2000" u="sng" dirty="0">
                <a:solidFill>
                  <a:srgbClr val="082544"/>
                </a:solidFill>
                <a:latin typeface="Open Sans" panose="020B0606030504020204" pitchFamily="34" charset="0"/>
                <a:ea typeface="Open Sans" panose="020B0606030504020204" pitchFamily="34" charset="0"/>
                <a:cs typeface="Open Sans" panose="020B0606030504020204" pitchFamily="34" charset="0"/>
                <a:sym typeface="Trebuchet MS"/>
              </a:rPr>
              <a:t>there is no policy violation</a:t>
            </a:r>
            <a:r>
              <a:rPr lang="en-US" sz="2000" u="sng" dirty="0">
                <a:solidFill>
                  <a:srgbClr val="082544"/>
                </a:solidFill>
                <a:latin typeface="Open Sans" panose="020B0606030504020204" pitchFamily="34" charset="0"/>
                <a:ea typeface="Open Sans" panose="020B0606030504020204" pitchFamily="34" charset="0"/>
                <a:cs typeface="Open Sans" panose="020B0606030504020204" pitchFamily="34" charset="0"/>
              </a:rPr>
              <a:t>.</a:t>
            </a:r>
            <a:endParaRPr lang="en-US" sz="2000" dirty="0">
              <a:solidFill>
                <a:srgbClr val="082544"/>
              </a:solidFill>
              <a:latin typeface="Open Sans" panose="020B0606030504020204" pitchFamily="34" charset="0"/>
              <a:ea typeface="Open Sans" panose="020B0606030504020204" pitchFamily="34" charset="0"/>
              <a:cs typeface="Open Sans" panose="020B0606030504020204" pitchFamily="34" charset="0"/>
            </a:endParaRPr>
          </a:p>
          <a:p>
            <a:pPr marL="400050" indent="-285750">
              <a:spcBef>
                <a:spcPts val="0"/>
              </a:spcBef>
              <a:spcAft>
                <a:spcPts val="600"/>
              </a:spcAft>
              <a:buClrTx/>
              <a:buSzPct val="100000"/>
            </a:pPr>
            <a:r>
              <a:rPr lang="en-US" sz="2000" dirty="0">
                <a:solidFill>
                  <a:srgbClr val="082544"/>
                </a:solidFill>
                <a:latin typeface="Open Sans" panose="020B0606030504020204" pitchFamily="34" charset="0"/>
                <a:ea typeface="Open Sans" panose="020B0606030504020204" pitchFamily="34" charset="0"/>
                <a:cs typeface="Open Sans" panose="020B0606030504020204" pitchFamily="34" charset="0"/>
                <a:sym typeface="Trebuchet MS"/>
              </a:rPr>
              <a:t>When the quality/quantity of the facts appear equal (one party witness vs. one party witness), a credibility assessment may become extremely important. (Remember the Standard of Proof?)</a:t>
            </a:r>
            <a:endParaRPr lang="en-US" sz="2000" dirty="0">
              <a:solidFill>
                <a:srgbClr val="082544"/>
              </a:solidFill>
              <a:latin typeface="Open Sans" panose="020B0606030504020204" pitchFamily="34" charset="0"/>
              <a:ea typeface="Open Sans" panose="020B0606030504020204" pitchFamily="34" charset="0"/>
              <a:cs typeface="Open Sans" panose="020B0606030504020204" pitchFamily="34" charset="0"/>
            </a:endParaRPr>
          </a:p>
          <a:p>
            <a:pPr marL="0">
              <a:spcBef>
                <a:spcPts val="0"/>
              </a:spcBef>
              <a:spcAft>
                <a:spcPts val="600"/>
              </a:spcAft>
              <a:buClr>
                <a:schemeClr val="dk1"/>
              </a:buClr>
              <a:buSzPct val="25000"/>
            </a:pPr>
            <a:endParaRPr lang="en-US" sz="2000" b="1" dirty="0">
              <a:solidFill>
                <a:srgbClr val="082544"/>
              </a:solidFill>
              <a:sym typeface="Trebuchet MS"/>
            </a:endParaRPr>
          </a:p>
        </p:txBody>
      </p:sp>
    </p:spTree>
    <p:extLst>
      <p:ext uri="{BB962C8B-B14F-4D97-AF65-F5344CB8AC3E}">
        <p14:creationId xmlns:p14="http://schemas.microsoft.com/office/powerpoint/2010/main" val="65256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3">
            <a:extLst>
              <a:ext uri="{FF2B5EF4-FFF2-40B4-BE49-F238E27FC236}">
                <a16:creationId xmlns:a16="http://schemas.microsoft.com/office/drawing/2014/main" id="{A78C79AA-1DC2-4A1D-A1A6-F202593F2BE7}"/>
              </a:ext>
            </a:extLst>
          </p:cNvPr>
          <p:cNvSpPr txBox="1">
            <a:spLocks/>
          </p:cNvSpPr>
          <p:nvPr/>
        </p:nvSpPr>
        <p:spPr>
          <a:xfrm>
            <a:off x="443059" y="1111729"/>
            <a:ext cx="8388969" cy="482817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Tx/>
            </a:pPr>
            <a:r>
              <a:rPr lang="en-US" sz="2200" dirty="0">
                <a:solidFill>
                  <a:srgbClr val="082544"/>
                </a:solidFill>
                <a:latin typeface="Open Sans" panose="020B0606030504020204"/>
              </a:rPr>
              <a:t>Make sure you use the correct</a:t>
            </a:r>
            <a:r>
              <a:rPr lang="en-US" sz="2200" dirty="0">
                <a:solidFill>
                  <a:srgbClr val="082544"/>
                </a:solidFill>
                <a:latin typeface="Open Sans" panose="020B0606030504020204"/>
                <a:ea typeface="Trebuchet MS"/>
                <a:cs typeface="Trebuchet MS"/>
                <a:sym typeface="Trebuchet MS"/>
              </a:rPr>
              <a:t> </a:t>
            </a:r>
            <a:r>
              <a:rPr lang="en-US" sz="2200" dirty="0">
                <a:solidFill>
                  <a:srgbClr val="082544"/>
                </a:solidFill>
                <a:latin typeface="Open Sans" panose="020B0606030504020204"/>
              </a:rPr>
              <a:t>institutional policy/policies</a:t>
            </a:r>
            <a:r>
              <a:rPr lang="en-US" sz="2200" dirty="0">
                <a:solidFill>
                  <a:srgbClr val="082544"/>
                </a:solidFill>
                <a:latin typeface="Open Sans" panose="020B0606030504020204"/>
                <a:ea typeface="Trebuchet MS"/>
                <a:cs typeface="Trebuchet MS"/>
                <a:sym typeface="Trebuchet MS"/>
              </a:rPr>
              <a:t> or process</a:t>
            </a:r>
            <a:r>
              <a:rPr lang="en-US" sz="2200" dirty="0">
                <a:solidFill>
                  <a:srgbClr val="082544"/>
                </a:solidFill>
                <a:latin typeface="Open Sans" panose="020B0606030504020204"/>
              </a:rPr>
              <a:t>(es).</a:t>
            </a:r>
          </a:p>
          <a:p>
            <a:pPr>
              <a:lnSpc>
                <a:spcPct val="100000"/>
              </a:lnSpc>
              <a:spcBef>
                <a:spcPts val="440"/>
              </a:spcBef>
              <a:buClr>
                <a:schemeClr val="dk1"/>
              </a:buClr>
              <a:buSzPts val="2200"/>
            </a:pPr>
            <a:endParaRPr lang="en-US" sz="2200" dirty="0">
              <a:solidFill>
                <a:srgbClr val="082544"/>
              </a:solidFill>
              <a:latin typeface="Open Sans" panose="020B0606030504020204"/>
              <a:ea typeface="Trebuchet MS"/>
              <a:cs typeface="Trebuchet MS"/>
              <a:sym typeface="Trebuchet MS"/>
            </a:endParaRPr>
          </a:p>
          <a:p>
            <a:pPr>
              <a:lnSpc>
                <a:spcPct val="100000"/>
              </a:lnSpc>
              <a:spcBef>
                <a:spcPts val="440"/>
              </a:spcBef>
              <a:buClr>
                <a:schemeClr val="dk1"/>
              </a:buClr>
              <a:buSzPts val="2200"/>
            </a:pPr>
            <a:r>
              <a:rPr lang="en-US" sz="2200" dirty="0">
                <a:solidFill>
                  <a:srgbClr val="082544"/>
                </a:solidFill>
                <a:latin typeface="Open Sans" panose="020B0606030504020204"/>
                <a:ea typeface="Trebuchet MS"/>
                <a:cs typeface="Trebuchet MS"/>
                <a:sym typeface="Trebuchet MS"/>
              </a:rPr>
              <a:t>Based on the information contained in the complaint, what potential type(s) of sexual </a:t>
            </a:r>
            <a:r>
              <a:rPr lang="en-US" sz="2200" dirty="0">
                <a:solidFill>
                  <a:srgbClr val="082544"/>
                </a:solidFill>
                <a:latin typeface="Open Sans" panose="020B0606030504020204"/>
              </a:rPr>
              <a:t>harassment</a:t>
            </a:r>
            <a:r>
              <a:rPr lang="en-US" sz="2200" dirty="0">
                <a:solidFill>
                  <a:srgbClr val="082544"/>
                </a:solidFill>
                <a:latin typeface="Open Sans" panose="020B0606030504020204"/>
                <a:ea typeface="Trebuchet MS"/>
                <a:cs typeface="Trebuchet MS"/>
                <a:sym typeface="Trebuchet MS"/>
              </a:rPr>
              <a:t> might you have? What makes you think that? </a:t>
            </a:r>
            <a:r>
              <a:rPr lang="en-US" sz="2200" i="1" dirty="0">
                <a:solidFill>
                  <a:srgbClr val="082544"/>
                </a:solidFill>
                <a:latin typeface="Open Sans" panose="020B0606030504020204"/>
                <a:ea typeface="Trebuchet MS"/>
                <a:cs typeface="Trebuchet MS"/>
                <a:sym typeface="Trebuchet MS"/>
              </a:rPr>
              <a:t>(e.g., "If it looks like a duck, waddles like a duck, and quacks like a duck, it MIGHT be a duck.")</a:t>
            </a:r>
            <a:endParaRPr lang="en-US" sz="2200" dirty="0">
              <a:solidFill>
                <a:srgbClr val="082544"/>
              </a:solidFill>
              <a:latin typeface="Open Sans" panose="020B0606030504020204"/>
            </a:endParaRPr>
          </a:p>
          <a:p>
            <a:pPr>
              <a:lnSpc>
                <a:spcPct val="100000"/>
              </a:lnSpc>
              <a:spcBef>
                <a:spcPts val="440"/>
              </a:spcBef>
              <a:buClr>
                <a:schemeClr val="dk1"/>
              </a:buClr>
              <a:buSzPts val="2200"/>
            </a:pPr>
            <a:endParaRPr lang="en-US" sz="2200" dirty="0">
              <a:solidFill>
                <a:srgbClr val="082544"/>
              </a:solidFill>
              <a:latin typeface="Open Sans" panose="020B0606030504020204"/>
              <a:ea typeface="Trebuchet MS"/>
              <a:cs typeface="Trebuchet MS"/>
              <a:sym typeface="Trebuchet MS"/>
            </a:endParaRPr>
          </a:p>
          <a:p>
            <a:pPr>
              <a:lnSpc>
                <a:spcPct val="100000"/>
              </a:lnSpc>
              <a:spcBef>
                <a:spcPts val="440"/>
              </a:spcBef>
              <a:buClr>
                <a:schemeClr val="dk1"/>
              </a:buClr>
              <a:buSzPts val="2200"/>
            </a:pPr>
            <a:r>
              <a:rPr lang="en-US" sz="2200" dirty="0">
                <a:solidFill>
                  <a:srgbClr val="082544"/>
                </a:solidFill>
                <a:latin typeface="Open Sans" panose="020B0606030504020204"/>
                <a:ea typeface="Trebuchet MS"/>
                <a:cs typeface="Trebuchet MS"/>
                <a:sym typeface="Trebuchet MS"/>
              </a:rPr>
              <a:t>How does the policy </a:t>
            </a:r>
            <a:r>
              <a:rPr lang="en-US" sz="2200" b="1" i="1" u="sng" dirty="0">
                <a:solidFill>
                  <a:srgbClr val="082544"/>
                </a:solidFill>
                <a:latin typeface="Open Sans" panose="020B0606030504020204"/>
                <a:ea typeface="Trebuchet MS"/>
                <a:cs typeface="Trebuchet MS"/>
                <a:sym typeface="Trebuchet MS"/>
              </a:rPr>
              <a:t>define</a:t>
            </a:r>
            <a:r>
              <a:rPr lang="en-US" sz="2200" dirty="0">
                <a:solidFill>
                  <a:srgbClr val="082544"/>
                </a:solidFill>
                <a:latin typeface="Open Sans" panose="020B0606030504020204"/>
                <a:ea typeface="Trebuchet MS"/>
                <a:cs typeface="Trebuchet MS"/>
                <a:sym typeface="Trebuchet MS"/>
              </a:rPr>
              <a:t> the specific behavior? </a:t>
            </a:r>
            <a:endParaRPr lang="en-US" sz="2200" dirty="0">
              <a:solidFill>
                <a:srgbClr val="082544"/>
              </a:solidFill>
              <a:latin typeface="Open Sans" panose="020B0606030504020204"/>
            </a:endParaRPr>
          </a:p>
          <a:p>
            <a:pPr>
              <a:lnSpc>
                <a:spcPct val="100000"/>
              </a:lnSpc>
              <a:spcBef>
                <a:spcPts val="440"/>
              </a:spcBef>
              <a:buClr>
                <a:schemeClr val="dk1"/>
              </a:buClr>
              <a:buSzPts val="2200"/>
            </a:pPr>
            <a:endParaRPr lang="en-US" sz="2200" dirty="0">
              <a:solidFill>
                <a:srgbClr val="082544"/>
              </a:solidFill>
              <a:latin typeface="Open Sans" panose="020B0606030504020204"/>
              <a:ea typeface="Trebuchet MS"/>
              <a:cs typeface="Trebuchet MS"/>
              <a:sym typeface="Trebuchet MS"/>
            </a:endParaRPr>
          </a:p>
          <a:p>
            <a:pPr>
              <a:buClrTx/>
            </a:pPr>
            <a:r>
              <a:rPr lang="en-US" sz="2200" dirty="0">
                <a:solidFill>
                  <a:srgbClr val="082544"/>
                </a:solidFill>
                <a:latin typeface="Open Sans" panose="020B0606030504020204"/>
                <a:ea typeface="Trebuchet MS"/>
                <a:cs typeface="Trebuchet MS"/>
                <a:sym typeface="Trebuchet MS"/>
              </a:rPr>
              <a:t>Break down the definition and list each “element.”</a:t>
            </a:r>
            <a:r>
              <a:rPr lang="en-US" sz="2200" dirty="0">
                <a:solidFill>
                  <a:srgbClr val="082544"/>
                </a:solidFill>
                <a:latin typeface="Open Sans" panose="020B0606030504020204"/>
              </a:rPr>
              <a:t> (Think: Loco </a:t>
            </a:r>
            <a:r>
              <a:rPr lang="en-US" sz="2200" dirty="0" err="1">
                <a:solidFill>
                  <a:srgbClr val="082544"/>
                </a:solidFill>
                <a:latin typeface="Open Sans" panose="020B0606030504020204"/>
              </a:rPr>
              <a:t>Moco</a:t>
            </a:r>
            <a:r>
              <a:rPr lang="en-US" sz="2200" dirty="0">
                <a:solidFill>
                  <a:srgbClr val="082544"/>
                </a:solidFill>
                <a:latin typeface="Open Sans" panose="020B0606030504020204"/>
              </a:rPr>
              <a:t> ingredients!)</a:t>
            </a:r>
          </a:p>
        </p:txBody>
      </p:sp>
      <p:sp>
        <p:nvSpPr>
          <p:cNvPr id="6" name="Content Placeholder 12">
            <a:extLst>
              <a:ext uri="{FF2B5EF4-FFF2-40B4-BE49-F238E27FC236}">
                <a16:creationId xmlns:a16="http://schemas.microsoft.com/office/drawing/2014/main" id="{7E6320F5-71E3-A44A-AD89-C649B6C74689}"/>
              </a:ext>
            </a:extLst>
          </p:cNvPr>
          <p:cNvSpPr txBox="1">
            <a:spLocks/>
          </p:cNvSpPr>
          <p:nvPr/>
        </p:nvSpPr>
        <p:spPr>
          <a:xfrm>
            <a:off x="443059" y="282812"/>
            <a:ext cx="7689722"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82544"/>
                </a:solidFill>
                <a:latin typeface="Open Sans" panose="020B0606030504020204"/>
              </a:rPr>
              <a:t>Anatomy of an “Analysis” Approach</a:t>
            </a:r>
          </a:p>
        </p:txBody>
      </p:sp>
      <p:sp>
        <p:nvSpPr>
          <p:cNvPr id="7" name="Rectangle 6">
            <a:extLst>
              <a:ext uri="{FF2B5EF4-FFF2-40B4-BE49-F238E27FC236}">
                <a16:creationId xmlns:a16="http://schemas.microsoft.com/office/drawing/2014/main" id="{9CF22198-4576-0B4F-92FC-DBB986F5CEFB}"/>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7820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3">
            <a:extLst>
              <a:ext uri="{FF2B5EF4-FFF2-40B4-BE49-F238E27FC236}">
                <a16:creationId xmlns:a16="http://schemas.microsoft.com/office/drawing/2014/main" id="{574C9015-A551-4F01-B067-ADB6CBE01225}"/>
              </a:ext>
            </a:extLst>
          </p:cNvPr>
          <p:cNvSpPr txBox="1">
            <a:spLocks/>
          </p:cNvSpPr>
          <p:nvPr/>
        </p:nvSpPr>
        <p:spPr>
          <a:xfrm>
            <a:off x="443059" y="1100972"/>
            <a:ext cx="8485788" cy="482817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Tx/>
            </a:pPr>
            <a:r>
              <a:rPr lang="en-US" sz="2200" dirty="0">
                <a:solidFill>
                  <a:srgbClr val="082544"/>
                </a:solidFill>
                <a:latin typeface="Open Sans" panose="020B0606030504020204"/>
              </a:rPr>
              <a:t>For each grid worksheet, focus on only ONE type of prohibited conduct (i.e., primary type of sexual harassment, sub analysis of a required term mentioned in the primary type, etc.) on a single worksheet.</a:t>
            </a:r>
          </a:p>
          <a:p>
            <a:pPr marL="0" indent="0">
              <a:spcBef>
                <a:spcPts val="0"/>
              </a:spcBef>
              <a:buClrTx/>
              <a:buFont typeface="Arial" panose="020B0604020202020204" pitchFamily="34" charset="0"/>
              <a:buNone/>
            </a:pPr>
            <a:endParaRPr lang="en-US" sz="2200" dirty="0">
              <a:solidFill>
                <a:srgbClr val="082544"/>
              </a:solidFill>
              <a:latin typeface="Open Sans" panose="020B0606030504020204"/>
            </a:endParaRPr>
          </a:p>
          <a:p>
            <a:pPr marL="342900" indent="-342900">
              <a:spcBef>
                <a:spcPts val="0"/>
              </a:spcBef>
              <a:buClrTx/>
            </a:pPr>
            <a:r>
              <a:rPr lang="en-US" sz="2200" dirty="0">
                <a:solidFill>
                  <a:srgbClr val="082544"/>
                </a:solidFill>
                <a:latin typeface="Open Sans" panose="020B0606030504020204"/>
              </a:rPr>
              <a:t>Place a single element in each row; don’t overcrowd information within a single row.  Give yourself a lot of space.</a:t>
            </a:r>
          </a:p>
          <a:p>
            <a:pPr marL="0" indent="0">
              <a:spcBef>
                <a:spcPts val="0"/>
              </a:spcBef>
              <a:buClrTx/>
              <a:buFont typeface="Arial" panose="020B0604020202020204" pitchFamily="34" charset="0"/>
              <a:buNone/>
            </a:pPr>
            <a:endParaRPr lang="en-US" sz="2200" dirty="0">
              <a:solidFill>
                <a:srgbClr val="082544"/>
              </a:solidFill>
              <a:latin typeface="Open Sans" panose="020B0606030504020204"/>
            </a:endParaRPr>
          </a:p>
          <a:p>
            <a:pPr marL="342900" indent="-342900">
              <a:spcBef>
                <a:spcPts val="0"/>
              </a:spcBef>
              <a:buClrTx/>
            </a:pPr>
            <a:r>
              <a:rPr lang="en-US" sz="2200" dirty="0">
                <a:solidFill>
                  <a:srgbClr val="082544"/>
                </a:solidFill>
                <a:latin typeface="Open Sans" panose="020B0606030504020204"/>
              </a:rPr>
              <a:t>Use only relevant elements mentioned in a definition; don’t grid seemingly inapplicable portions of the definition(based on the facts as they are presented).</a:t>
            </a:r>
          </a:p>
          <a:p>
            <a:pPr marL="0" indent="0">
              <a:spcBef>
                <a:spcPts val="0"/>
              </a:spcBef>
              <a:buClrTx/>
              <a:buFont typeface="Arial" panose="020B0604020202020204" pitchFamily="34" charset="0"/>
              <a:buNone/>
            </a:pPr>
            <a:endParaRPr lang="en-US" sz="2200" dirty="0">
              <a:solidFill>
                <a:srgbClr val="082544"/>
              </a:solidFill>
              <a:latin typeface="Open Sans" panose="020B0606030504020204"/>
            </a:endParaRPr>
          </a:p>
          <a:p>
            <a:pPr marL="342900" indent="-342900">
              <a:spcBef>
                <a:spcPts val="0"/>
              </a:spcBef>
              <a:buClrTx/>
            </a:pPr>
            <a:r>
              <a:rPr lang="en-US" sz="2200" dirty="0">
                <a:solidFill>
                  <a:srgbClr val="082544"/>
                </a:solidFill>
                <a:latin typeface="Open Sans" panose="020B0606030504020204"/>
              </a:rPr>
              <a:t>Learning how to grid (i.e., elemental breakdown, assigning notes, etc.) takes practice!</a:t>
            </a:r>
          </a:p>
          <a:p>
            <a:pPr marL="342900" indent="-342900">
              <a:spcBef>
                <a:spcPts val="0"/>
              </a:spcBef>
              <a:buClrTx/>
            </a:pPr>
            <a:endParaRPr lang="en-US" sz="2200" dirty="0">
              <a:solidFill>
                <a:srgbClr val="082544"/>
              </a:solidFill>
            </a:endParaRPr>
          </a:p>
        </p:txBody>
      </p:sp>
      <p:sp>
        <p:nvSpPr>
          <p:cNvPr id="6" name="Content Placeholder 12">
            <a:extLst>
              <a:ext uri="{FF2B5EF4-FFF2-40B4-BE49-F238E27FC236}">
                <a16:creationId xmlns:a16="http://schemas.microsoft.com/office/drawing/2014/main" id="{7445CDD1-278D-884F-9192-FDECDC4D836D}"/>
              </a:ext>
            </a:extLst>
          </p:cNvPr>
          <p:cNvSpPr txBox="1">
            <a:spLocks/>
          </p:cNvSpPr>
          <p:nvPr/>
        </p:nvSpPr>
        <p:spPr>
          <a:xfrm>
            <a:off x="443059" y="282812"/>
            <a:ext cx="7689722"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82544"/>
                </a:solidFill>
                <a:latin typeface="Open Sans" panose="020B0606030504020204"/>
              </a:rPr>
              <a:t>Some “Gridding” Suggestions</a:t>
            </a:r>
          </a:p>
        </p:txBody>
      </p:sp>
      <p:sp>
        <p:nvSpPr>
          <p:cNvPr id="7" name="Rectangle 6">
            <a:extLst>
              <a:ext uri="{FF2B5EF4-FFF2-40B4-BE49-F238E27FC236}">
                <a16:creationId xmlns:a16="http://schemas.microsoft.com/office/drawing/2014/main" id="{8E0280F0-FC5F-9D48-8E0B-DC007D71C71D}"/>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19951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3">
            <a:extLst>
              <a:ext uri="{FF2B5EF4-FFF2-40B4-BE49-F238E27FC236}">
                <a16:creationId xmlns:a16="http://schemas.microsoft.com/office/drawing/2014/main" id="{E70F6E35-B678-4E03-81E4-FD0CE3E9CF41}"/>
              </a:ext>
            </a:extLst>
          </p:cNvPr>
          <p:cNvSpPr txBox="1">
            <a:spLocks/>
          </p:cNvSpPr>
          <p:nvPr/>
        </p:nvSpPr>
        <p:spPr>
          <a:xfrm>
            <a:off x="443059" y="1106951"/>
            <a:ext cx="8464273" cy="482817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Tx/>
            </a:pPr>
            <a:r>
              <a:rPr lang="en-US" sz="2200" dirty="0">
                <a:solidFill>
                  <a:srgbClr val="082544"/>
                </a:solidFill>
                <a:latin typeface="Open Sans" panose="020B0606030504020204"/>
              </a:rPr>
              <a:t>Some institutions create “Gridding” worksheets so that the investigators won’t have to create a grid for the same definitions listed in a policy.</a:t>
            </a:r>
          </a:p>
          <a:p>
            <a:pPr marL="0" indent="0">
              <a:spcBef>
                <a:spcPts val="0"/>
              </a:spcBef>
              <a:buClrTx/>
              <a:buFont typeface="Arial" panose="020B0604020202020204" pitchFamily="34" charset="0"/>
              <a:buNone/>
            </a:pPr>
            <a:endParaRPr lang="en-US" sz="2200" dirty="0">
              <a:solidFill>
                <a:srgbClr val="082544"/>
              </a:solidFill>
              <a:latin typeface="Open Sans" panose="020B0606030504020204"/>
            </a:endParaRPr>
          </a:p>
          <a:p>
            <a:pPr marL="342900" indent="-342900">
              <a:spcBef>
                <a:spcPts val="0"/>
              </a:spcBef>
              <a:buClrTx/>
            </a:pPr>
            <a:r>
              <a:rPr lang="en-US" sz="2200" dirty="0">
                <a:solidFill>
                  <a:srgbClr val="082544"/>
                </a:solidFill>
                <a:latin typeface="Open Sans" panose="020B0606030504020204"/>
              </a:rPr>
              <a:t>Use a clean grid for </a:t>
            </a:r>
            <a:r>
              <a:rPr lang="en-US" sz="2200" b="1" u="sng" dirty="0">
                <a:solidFill>
                  <a:srgbClr val="082544"/>
                </a:solidFill>
                <a:latin typeface="Open Sans" panose="020B0606030504020204"/>
              </a:rPr>
              <a:t>each </a:t>
            </a:r>
            <a:r>
              <a:rPr lang="en-US" sz="2200" dirty="0">
                <a:solidFill>
                  <a:srgbClr val="082544"/>
                </a:solidFill>
                <a:latin typeface="Open Sans" panose="020B0606030504020204"/>
              </a:rPr>
              <a:t>witness; this will help investigators keep their information straight.</a:t>
            </a:r>
          </a:p>
          <a:p>
            <a:pPr marL="0" indent="0">
              <a:spcBef>
                <a:spcPts val="0"/>
              </a:spcBef>
              <a:buClrTx/>
              <a:buFont typeface="Arial" panose="020B0604020202020204" pitchFamily="34" charset="0"/>
              <a:buNone/>
            </a:pPr>
            <a:endParaRPr lang="en-US" sz="2200" u="sng" dirty="0">
              <a:solidFill>
                <a:srgbClr val="082544"/>
              </a:solidFill>
              <a:latin typeface="Open Sans" panose="020B0606030504020204"/>
            </a:endParaRPr>
          </a:p>
          <a:p>
            <a:pPr marL="342900" indent="-342900">
              <a:spcBef>
                <a:spcPts val="0"/>
              </a:spcBef>
              <a:buClrTx/>
            </a:pPr>
            <a:r>
              <a:rPr lang="en-US" sz="2200" dirty="0">
                <a:solidFill>
                  <a:srgbClr val="082544"/>
                </a:solidFill>
                <a:latin typeface="Open Sans" panose="020B0606030504020204"/>
              </a:rPr>
              <a:t>Ask yourself:  According to the definition, what kinds of relevant information would I need to collect?</a:t>
            </a:r>
          </a:p>
          <a:p>
            <a:pPr marL="0" indent="0">
              <a:spcBef>
                <a:spcPts val="0"/>
              </a:spcBef>
              <a:buClrTx/>
              <a:buFont typeface="Arial" panose="020B0604020202020204" pitchFamily="34" charset="0"/>
              <a:buNone/>
            </a:pPr>
            <a:endParaRPr lang="en-US" sz="2200" dirty="0">
              <a:solidFill>
                <a:srgbClr val="082544"/>
              </a:solidFill>
              <a:latin typeface="Open Sans" panose="020B0606030504020204"/>
            </a:endParaRPr>
          </a:p>
          <a:p>
            <a:pPr marL="342900" indent="-342900">
              <a:spcBef>
                <a:spcPts val="0"/>
              </a:spcBef>
              <a:buClrTx/>
            </a:pPr>
            <a:r>
              <a:rPr lang="en-US" sz="2200" dirty="0">
                <a:solidFill>
                  <a:srgbClr val="082544"/>
                </a:solidFill>
                <a:latin typeface="Open Sans" panose="020B0606030504020204"/>
              </a:rPr>
              <a:t>Once you get comfortable with gridding, you can design your own grid to help you build your own investigative efficiencies.</a:t>
            </a:r>
          </a:p>
          <a:p>
            <a:pPr marL="342900" indent="-342900">
              <a:spcBef>
                <a:spcPts val="0"/>
              </a:spcBef>
              <a:buClrTx/>
            </a:pPr>
            <a:endParaRPr lang="en-US" sz="2200" dirty="0">
              <a:solidFill>
                <a:srgbClr val="082544"/>
              </a:solidFill>
            </a:endParaRPr>
          </a:p>
        </p:txBody>
      </p:sp>
      <p:sp>
        <p:nvSpPr>
          <p:cNvPr id="6" name="Content Placeholder 12">
            <a:extLst>
              <a:ext uri="{FF2B5EF4-FFF2-40B4-BE49-F238E27FC236}">
                <a16:creationId xmlns:a16="http://schemas.microsoft.com/office/drawing/2014/main" id="{F74535F1-B59E-E649-ACA4-B06A4CBF3052}"/>
              </a:ext>
            </a:extLst>
          </p:cNvPr>
          <p:cNvSpPr txBox="1">
            <a:spLocks/>
          </p:cNvSpPr>
          <p:nvPr/>
        </p:nvSpPr>
        <p:spPr>
          <a:xfrm>
            <a:off x="443059" y="282812"/>
            <a:ext cx="7689722"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82544"/>
                </a:solidFill>
                <a:latin typeface="Open Sans" panose="020B0606030504020204"/>
              </a:rPr>
              <a:t>Some “Gridding” Suggestions (cont.)</a:t>
            </a:r>
          </a:p>
        </p:txBody>
      </p:sp>
      <p:sp>
        <p:nvSpPr>
          <p:cNvPr id="7" name="Rectangle 6">
            <a:extLst>
              <a:ext uri="{FF2B5EF4-FFF2-40B4-BE49-F238E27FC236}">
                <a16:creationId xmlns:a16="http://schemas.microsoft.com/office/drawing/2014/main" id="{9EFA45A3-D0D3-1B41-9137-24780F860B43}"/>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25296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502" y="1475250"/>
            <a:ext cx="3356888" cy="4526116"/>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571500" indent="-342900">
              <a:lnSpc>
                <a:spcPct val="90000"/>
              </a:lnSpc>
              <a:buClr>
                <a:srgbClr val="000000"/>
              </a:buClr>
              <a:defRPr/>
            </a:pPr>
            <a:r>
              <a:rPr kumimoji="0" lang="en-US" sz="20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Legal term </a:t>
            </a:r>
          </a:p>
          <a:p>
            <a:pPr marL="571500" indent="-342900">
              <a:lnSpc>
                <a:spcPct val="90000"/>
              </a:lnSpc>
              <a:buClr>
                <a:srgbClr val="000000"/>
              </a:buClr>
              <a:defRPr/>
            </a:pPr>
            <a:r>
              <a:rPr kumimoji="0" lang="en-US" sz="20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Federal Rules of Evidence (FREs) </a:t>
            </a:r>
          </a:p>
          <a:p>
            <a:pPr marL="571500" indent="-342900">
              <a:lnSpc>
                <a:spcPct val="90000"/>
              </a:lnSpc>
              <a:buClr>
                <a:srgbClr val="000000"/>
              </a:buClr>
              <a:defRPr/>
            </a:pPr>
            <a:r>
              <a:rPr kumimoji="0" lang="en-US" sz="20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FRE Rule 401. Evidence is relevant if:</a:t>
            </a:r>
          </a:p>
          <a:p>
            <a:pPr marL="685800" lvl="1" indent="0">
              <a:lnSpc>
                <a:spcPct val="90000"/>
              </a:lnSpc>
              <a:buClr>
                <a:srgbClr val="000000"/>
              </a:buClr>
              <a:buNone/>
              <a:defRPr/>
            </a:pPr>
            <a:r>
              <a:rPr lang="en-US" sz="2000" b="1" kern="1200" dirty="0">
                <a:solidFill>
                  <a:srgbClr val="082544"/>
                </a:solidFill>
                <a:latin typeface="Open Sans" panose="020B0606030504020204" pitchFamily="34" charset="0"/>
                <a:ea typeface="Open Sans" panose="020B0606030504020204" pitchFamily="34" charset="0"/>
                <a:cs typeface="Open Sans" panose="020B0606030504020204" pitchFamily="34" charset="0"/>
              </a:rPr>
              <a:t>a) </a:t>
            </a:r>
            <a:r>
              <a:rPr kumimoji="0" lang="en-US" sz="20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it has a tendency to make a fact more or less probable than it would be without the evidence; and, </a:t>
            </a:r>
          </a:p>
          <a:p>
            <a:pPr marL="685800" lvl="1" indent="0">
              <a:lnSpc>
                <a:spcPct val="90000"/>
              </a:lnSpc>
              <a:buClr>
                <a:srgbClr val="000000"/>
              </a:buClr>
              <a:buNone/>
              <a:defRPr/>
            </a:pPr>
            <a:r>
              <a:rPr kumimoji="0" lang="en-US" sz="2000" b="1"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b) </a:t>
            </a:r>
            <a:r>
              <a:rPr kumimoji="0" lang="en-US" sz="20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the fact is of consequence in determining the action</a:t>
            </a:r>
          </a:p>
          <a:p>
            <a:pPr marL="914400" marR="0" lvl="1"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Trebuchet MS"/>
            </a:endParaRPr>
          </a:p>
          <a:p>
            <a:pPr marL="546100" marR="0" lvl="1"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Trebuchet MS"/>
            </a:endParaRPr>
          </a:p>
        </p:txBody>
      </p:sp>
      <p:sp>
        <p:nvSpPr>
          <p:cNvPr id="29" name="Rectangle 2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Title IX">
            <a:extLst>
              <a:ext uri="{FF2B5EF4-FFF2-40B4-BE49-F238E27FC236}">
                <a16:creationId xmlns:a16="http://schemas.microsoft.com/office/drawing/2014/main" id="{5E108E26-81B5-4BB3-B90C-07AF2EB79FB8}"/>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054396" y="2488165"/>
            <a:ext cx="4514498" cy="1878423"/>
          </a:xfrm>
          <a:prstGeom prst="rect">
            <a:avLst/>
          </a:prstGeom>
          <a:effectLst/>
        </p:spPr>
      </p:pic>
      <p:sp>
        <p:nvSpPr>
          <p:cNvPr id="4" name="TextBox 3">
            <a:extLst>
              <a:ext uri="{FF2B5EF4-FFF2-40B4-BE49-F238E27FC236}">
                <a16:creationId xmlns:a16="http://schemas.microsoft.com/office/drawing/2014/main" id="{472A697F-90D4-DC43-9843-8FD274E99175}"/>
              </a:ext>
            </a:extLst>
          </p:cNvPr>
          <p:cNvSpPr txBox="1"/>
          <p:nvPr/>
        </p:nvSpPr>
        <p:spPr>
          <a:xfrm>
            <a:off x="442917" y="225910"/>
            <a:ext cx="2387192" cy="1077218"/>
          </a:xfrm>
          <a:prstGeom prst="rect">
            <a:avLst/>
          </a:prstGeom>
          <a:noFill/>
        </p:spPr>
        <p:txBody>
          <a:bodyPr wrap="none" rtlCol="0">
            <a:spAutoFit/>
          </a:bodyPr>
          <a:lstStyle/>
          <a:p>
            <a:r>
              <a:rPr lang="en-US" sz="3200" b="1" dirty="0">
                <a:solidFill>
                  <a:srgbClr val="082544"/>
                </a:solidFill>
                <a:latin typeface="Open Sans" panose="020B0606030504020204" pitchFamily="34" charset="0"/>
                <a:ea typeface="Open Sans" panose="020B0606030504020204" pitchFamily="34" charset="0"/>
                <a:cs typeface="Open Sans" panose="020B0606030504020204" pitchFamily="34" charset="0"/>
              </a:rPr>
              <a:t>Relevance:</a:t>
            </a:r>
          </a:p>
          <a:p>
            <a:r>
              <a:rPr lang="en-US" sz="3200" i="1" dirty="0">
                <a:solidFill>
                  <a:srgbClr val="082544"/>
                </a:solidFill>
                <a:latin typeface="Open Sans" panose="020B0606030504020204" pitchFamily="34" charset="0"/>
                <a:ea typeface="Open Sans" panose="020B0606030504020204" pitchFamily="34" charset="0"/>
                <a:cs typeface="Open Sans" panose="020B0606030504020204" pitchFamily="34" charset="0"/>
              </a:rPr>
              <a:t>What is it?</a:t>
            </a:r>
          </a:p>
        </p:txBody>
      </p:sp>
      <p:sp>
        <p:nvSpPr>
          <p:cNvPr id="12" name="Rectangle 11">
            <a:extLst>
              <a:ext uri="{FF2B5EF4-FFF2-40B4-BE49-F238E27FC236}">
                <a16:creationId xmlns:a16="http://schemas.microsoft.com/office/drawing/2014/main" id="{79F76AC0-83D9-E343-921D-FB2B99EA3115}"/>
              </a:ext>
            </a:extLst>
          </p:cNvPr>
          <p:cNvSpPr/>
          <p:nvPr/>
        </p:nvSpPr>
        <p:spPr>
          <a:xfrm rot="5400000">
            <a:off x="45915" y="39752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
        <p:nvSpPr>
          <p:cNvPr id="13" name="Rectangle 7">
            <a:extLst>
              <a:ext uri="{FF2B5EF4-FFF2-40B4-BE49-F238E27FC236}">
                <a16:creationId xmlns:a16="http://schemas.microsoft.com/office/drawing/2014/main" id="{AAFE391A-56F8-DA48-9F1B-91142056EF72}"/>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pPr algn="r">
                <a:defRPr/>
              </a:pPr>
              <a:t>15</a:t>
            </a:fld>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117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443059" y="996698"/>
            <a:ext cx="8184574" cy="460803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Evidence must help to show that “something” is either true OR not true; or that it happened OR didn’t happen. </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Administrative hearings are not subject to the FREs (unless they are adopted).</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However, FREs serve as a good way ensure evidence is relevant.</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The Title IX grievance procedure is considered an administrative process.</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What is “inculpatory” vs. “exculpatory” evidence? </a:t>
            </a:r>
            <a:r>
              <a:rPr kumimoji="0" lang="en-US" b="0" i="1"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[§106.45(b)(5)(ii)]  </a:t>
            </a:r>
            <a:r>
              <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Which one is “relevant?”</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lang="en-US" dirty="0">
                <a:solidFill>
                  <a:srgbClr val="082544"/>
                </a:solidFill>
                <a:latin typeface="Open Sans" panose="020B0606030504020204" pitchFamily="34" charset="0"/>
                <a:ea typeface="Open Sans" panose="020B0606030504020204" pitchFamily="34" charset="0"/>
                <a:cs typeface="Open Sans" panose="020B0606030504020204" pitchFamily="34" charset="0"/>
              </a:rPr>
              <a:t>Basically know WHY you are asking a question (Slide 30) and make sure your questions are “relevant.”</a:t>
            </a:r>
            <a:endPar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a:p>
            <a:pPr marL="914400" marR="0" lvl="1"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endPar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a:p>
            <a:pPr marL="546100" marR="0" lvl="1" indent="0" algn="l" defTabSz="914400" rtl="0" eaLnBrk="1" fontAlgn="auto" latinLnBrk="0" hangingPunct="1">
              <a:lnSpc>
                <a:spcPct val="100000"/>
              </a:lnSpc>
              <a:spcBef>
                <a:spcPts val="440"/>
              </a:spcBef>
              <a:spcAft>
                <a:spcPts val="0"/>
              </a:spcAft>
              <a:buClr>
                <a:srgbClr val="000000"/>
              </a:buClr>
              <a:buSzPts val="2200"/>
              <a:buFont typeface="Arial"/>
              <a:buNone/>
              <a:tabLst/>
              <a:defRPr/>
            </a:pPr>
            <a:endParaRPr kumimoji="0" lang="en-US" b="0" i="0" u="none" strike="noStrike" kern="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5" name="Content Placeholder 12">
            <a:extLst>
              <a:ext uri="{FF2B5EF4-FFF2-40B4-BE49-F238E27FC236}">
                <a16:creationId xmlns:a16="http://schemas.microsoft.com/office/drawing/2014/main" id="{00065A2B-1B1B-F34B-A33E-CAABD3A3EE2A}"/>
              </a:ext>
            </a:extLst>
          </p:cNvPr>
          <p:cNvSpPr txBox="1">
            <a:spLocks/>
          </p:cNvSpPr>
          <p:nvPr/>
        </p:nvSpPr>
        <p:spPr>
          <a:xfrm>
            <a:off x="443059" y="282812"/>
            <a:ext cx="7689722"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82544"/>
                </a:solidFill>
                <a:latin typeface="Open Sans" panose="020B0606030504020204"/>
              </a:rPr>
              <a:t>Relevance: </a:t>
            </a:r>
            <a:r>
              <a:rPr lang="en-US" sz="3200" i="1" dirty="0">
                <a:solidFill>
                  <a:srgbClr val="082544"/>
                </a:solidFill>
                <a:latin typeface="Open Sans" panose="020B0606030504020204"/>
              </a:rPr>
              <a:t>What is it? </a:t>
            </a:r>
            <a:r>
              <a:rPr lang="en-US" sz="3200" dirty="0">
                <a:solidFill>
                  <a:srgbClr val="082544"/>
                </a:solidFill>
                <a:latin typeface="Open Sans" panose="020B0606030504020204"/>
              </a:rPr>
              <a:t>(cont.)</a:t>
            </a:r>
            <a:endParaRPr lang="en-US" sz="3200" b="1" dirty="0">
              <a:solidFill>
                <a:srgbClr val="082544"/>
              </a:solidFill>
              <a:latin typeface="Open Sans" panose="020B0606030504020204"/>
            </a:endParaRPr>
          </a:p>
        </p:txBody>
      </p:sp>
      <p:sp>
        <p:nvSpPr>
          <p:cNvPr id="8" name="Rectangle 7">
            <a:extLst>
              <a:ext uri="{FF2B5EF4-FFF2-40B4-BE49-F238E27FC236}">
                <a16:creationId xmlns:a16="http://schemas.microsoft.com/office/drawing/2014/main" id="{BFC7F842-1CE1-AF4F-B2AF-0A1AE6D96C4F}"/>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117406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320511" y="1016097"/>
            <a:ext cx="7640148" cy="3254690"/>
          </a:xfrm>
          <a:prstGeom prst="rect">
            <a:avLst/>
          </a:prstGeom>
        </p:spPr>
        <p:txBody>
          <a:bodyPr spcFirstLastPara="1" vert="horz" lIns="91440" tIns="45720" rIns="91440" bIns="45720" rtlCol="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FRE Rule 403</a:t>
            </a:r>
          </a:p>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If the reason for asking the question tends to cause the following:</a:t>
            </a:r>
          </a:p>
          <a:p>
            <a:pPr marL="1231900" marR="0" lvl="1" indent="-457200" algn="l" defTabSz="914400" rtl="0" eaLnBrk="1" fontAlgn="auto" latinLnBrk="0" hangingPunct="1">
              <a:lnSpc>
                <a:spcPct val="90000"/>
              </a:lnSpc>
              <a:spcBef>
                <a:spcPts val="440"/>
              </a:spcBef>
              <a:spcAft>
                <a:spcPts val="0"/>
              </a:spcAft>
              <a:buClr>
                <a:srgbClr val="000000"/>
              </a:buClr>
              <a:buSzPts val="2200"/>
              <a:buFont typeface="+mj-lt"/>
              <a:buAutoNum type="alphaLcParen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Unfair prejudice</a:t>
            </a:r>
          </a:p>
          <a:p>
            <a:pPr marL="1231900" marR="0" lvl="1" indent="-457200" algn="l" defTabSz="914400" rtl="0" eaLnBrk="1" fontAlgn="auto" latinLnBrk="0" hangingPunct="1">
              <a:lnSpc>
                <a:spcPct val="90000"/>
              </a:lnSpc>
              <a:spcBef>
                <a:spcPts val="440"/>
              </a:spcBef>
              <a:spcAft>
                <a:spcPts val="0"/>
              </a:spcAft>
              <a:buClr>
                <a:srgbClr val="000000"/>
              </a:buClr>
              <a:buSzPts val="2200"/>
              <a:buFont typeface="+mj-lt"/>
              <a:buAutoNum type="alphaLcParen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Confusing the issues</a:t>
            </a:r>
          </a:p>
          <a:p>
            <a:pPr marL="1231900" marR="0" lvl="1" indent="-457200" algn="l" defTabSz="914400" rtl="0" eaLnBrk="1" fontAlgn="auto" latinLnBrk="0" hangingPunct="1">
              <a:lnSpc>
                <a:spcPct val="90000"/>
              </a:lnSpc>
              <a:spcBef>
                <a:spcPts val="440"/>
              </a:spcBef>
              <a:spcAft>
                <a:spcPts val="0"/>
              </a:spcAft>
              <a:buClr>
                <a:srgbClr val="000000"/>
              </a:buClr>
              <a:buSzPts val="2200"/>
              <a:buFont typeface="+mj-lt"/>
              <a:buAutoNum type="alphaLcParen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Misleading the jury</a:t>
            </a:r>
          </a:p>
          <a:p>
            <a:pPr marL="1231900" marR="0" lvl="1" indent="-457200" algn="l" defTabSz="914400" rtl="0" eaLnBrk="1" fontAlgn="auto" latinLnBrk="0" hangingPunct="1">
              <a:lnSpc>
                <a:spcPct val="90000"/>
              </a:lnSpc>
              <a:spcBef>
                <a:spcPts val="440"/>
              </a:spcBef>
              <a:spcAft>
                <a:spcPts val="0"/>
              </a:spcAft>
              <a:buClr>
                <a:srgbClr val="000000"/>
              </a:buClr>
              <a:buSzPts val="2200"/>
              <a:buFont typeface="+mj-lt"/>
              <a:buAutoNum type="alphaLcParen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Undue delay</a:t>
            </a:r>
          </a:p>
          <a:p>
            <a:pPr marL="1231900" marR="0" lvl="1" indent="-457200" algn="l" defTabSz="914400" rtl="0" eaLnBrk="1" fontAlgn="auto" latinLnBrk="0" hangingPunct="1">
              <a:lnSpc>
                <a:spcPct val="90000"/>
              </a:lnSpc>
              <a:spcBef>
                <a:spcPts val="440"/>
              </a:spcBef>
              <a:spcAft>
                <a:spcPts val="0"/>
              </a:spcAft>
              <a:buClr>
                <a:srgbClr val="000000"/>
              </a:buClr>
              <a:buSzPts val="2200"/>
              <a:buFont typeface="+mj-lt"/>
              <a:buAutoNum type="alphaLcParen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Wasting time</a:t>
            </a:r>
          </a:p>
          <a:p>
            <a:pPr marL="1231900" marR="0" lvl="1" indent="-457200" algn="l" defTabSz="914400" rtl="0" eaLnBrk="1" fontAlgn="auto" latinLnBrk="0" hangingPunct="1">
              <a:lnSpc>
                <a:spcPct val="90000"/>
              </a:lnSpc>
              <a:spcBef>
                <a:spcPts val="440"/>
              </a:spcBef>
              <a:spcAft>
                <a:spcPts val="0"/>
              </a:spcAft>
              <a:buClr>
                <a:srgbClr val="000000"/>
              </a:buClr>
              <a:buSzPts val="2200"/>
              <a:buFont typeface="+mj-lt"/>
              <a:buAutoNum type="alphaLcParenR"/>
              <a:tabLst/>
              <a:defRPr/>
            </a:pPr>
            <a:r>
              <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Needlessly presenting cumulative evidence</a:t>
            </a:r>
          </a:p>
          <a:p>
            <a:pPr marL="914400" marR="0" lvl="1"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a:p>
            <a:pPr marL="546100" marR="0" lvl="1"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sz="2400" b="0" i="0" u="none" strike="noStrike" kern="1200" cap="none" spc="0" normalizeH="0" baseline="0" noProof="0" dirty="0">
              <a:ln>
                <a:noFill/>
              </a:ln>
              <a:solidFill>
                <a:srgbClr val="082544"/>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9" name="Content Placeholder 12">
            <a:extLst>
              <a:ext uri="{FF2B5EF4-FFF2-40B4-BE49-F238E27FC236}">
                <a16:creationId xmlns:a16="http://schemas.microsoft.com/office/drawing/2014/main" id="{67D531A3-6B7D-4E46-B465-4A61E1ED9F93}"/>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82544"/>
                </a:solidFill>
                <a:latin typeface="Open Sans" panose="020B0606030504020204"/>
              </a:rPr>
              <a:t>Can relevant evidence be excluded? YES!</a:t>
            </a:r>
          </a:p>
        </p:txBody>
      </p:sp>
      <p:sp>
        <p:nvSpPr>
          <p:cNvPr id="11" name="Rectangle 10">
            <a:extLst>
              <a:ext uri="{FF2B5EF4-FFF2-40B4-BE49-F238E27FC236}">
                <a16:creationId xmlns:a16="http://schemas.microsoft.com/office/drawing/2014/main" id="{D08BCB9D-E998-AE4B-9F3E-1C424E22687A}"/>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24878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443059" y="1086728"/>
            <a:ext cx="8024712" cy="468454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Rape Shield Law </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Information protected under a legally recognized? [§106.45(b)(1)(ix)]</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What about “hearsay?” Can you use hearsay evidence?</a:t>
            </a:r>
          </a:p>
          <a:p>
            <a:pPr marL="914400" marR="0" lvl="1"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marL="546100" marR="0" lvl="1" indent="0" algn="l" defTabSz="914400" rtl="0" eaLnBrk="1" fontAlgn="auto" latinLnBrk="0" hangingPunct="1">
              <a:lnSpc>
                <a:spcPct val="100000"/>
              </a:lnSpc>
              <a:spcBef>
                <a:spcPts val="440"/>
              </a:spcBef>
              <a:spcAft>
                <a:spcPts val="0"/>
              </a:spcAft>
              <a:buClr>
                <a:srgbClr val="000000"/>
              </a:buClr>
              <a:buSzPts val="2200"/>
              <a:buFont typeface="Arial"/>
              <a:buNone/>
              <a:tabLst/>
              <a:defRPr/>
            </a:pPr>
            <a:endParaRPr kumimoji="0" lang="en-US" sz="2200" b="0" i="0" u="none" strike="noStrike" kern="0" cap="none" spc="0" normalizeH="0" baseline="0" noProof="0" dirty="0">
              <a:ln>
                <a:noFill/>
              </a:ln>
              <a:solidFill>
                <a:srgbClr val="082544"/>
              </a:solidFill>
              <a:effectLst/>
              <a:uLnTx/>
              <a:uFillTx/>
              <a:latin typeface="Trebuchet MS"/>
              <a:sym typeface="Trebuchet MS"/>
            </a:endParaRPr>
          </a:p>
        </p:txBody>
      </p:sp>
      <p:sp>
        <p:nvSpPr>
          <p:cNvPr id="6" name="Content Placeholder 12">
            <a:extLst>
              <a:ext uri="{FF2B5EF4-FFF2-40B4-BE49-F238E27FC236}">
                <a16:creationId xmlns:a16="http://schemas.microsoft.com/office/drawing/2014/main" id="{37B9C0B5-8A24-D64D-A656-1E7C8D44C9DA}"/>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Other “Relevance” Considerations</a:t>
            </a:r>
          </a:p>
        </p:txBody>
      </p:sp>
      <p:sp>
        <p:nvSpPr>
          <p:cNvPr id="7" name="Rectangle 6">
            <a:extLst>
              <a:ext uri="{FF2B5EF4-FFF2-40B4-BE49-F238E27FC236}">
                <a16:creationId xmlns:a16="http://schemas.microsoft.com/office/drawing/2014/main" id="{9AC07D08-747A-8C43-B97E-516B99371187}"/>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145005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443059" y="1045653"/>
            <a:ext cx="8410485" cy="493294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88900" marR="0" lvl="0" indent="0" algn="l" defTabSz="914400" rtl="0" eaLnBrk="1" fontAlgn="auto" latinLnBrk="0" hangingPunct="1">
              <a:lnSpc>
                <a:spcPct val="100000"/>
              </a:lnSpc>
              <a:spcBef>
                <a:spcPts val="440"/>
              </a:spcBef>
              <a:spcAft>
                <a:spcPts val="0"/>
              </a:spcAft>
              <a:buClr>
                <a:srgbClr val="000000"/>
              </a:buClr>
              <a:buSzPts val="2200"/>
              <a:buFont typeface="Arial"/>
              <a:buNone/>
              <a:tabLst/>
              <a:defRPr/>
            </a:pPr>
            <a:r>
              <a:rPr kumimoji="0" lang="en-US" sz="2400" b="1" i="0" u="none" strike="noStrike" kern="0" cap="none" spc="0" normalizeH="0" baseline="0" noProof="0" dirty="0">
                <a:ln>
                  <a:noFill/>
                </a:ln>
                <a:solidFill>
                  <a:srgbClr val="082544"/>
                </a:solidFill>
                <a:effectLst/>
                <a:uLnTx/>
                <a:uFillTx/>
                <a:latin typeface="Open Sans" panose="020B0606030504020204"/>
                <a:sym typeface="Trebuchet MS"/>
              </a:rPr>
              <a:t>Example 1: </a:t>
            </a:r>
          </a:p>
          <a:p>
            <a:pPr marL="88900" marR="0" lvl="0" indent="0" algn="l" defTabSz="914400" rtl="0" eaLnBrk="1" fontAlgn="auto" latinLnBrk="0" hangingPunct="1">
              <a:lnSpc>
                <a:spcPct val="100000"/>
              </a:lnSpc>
              <a:spcBef>
                <a:spcPts val="440"/>
              </a:spcBef>
              <a:spcAft>
                <a:spcPts val="0"/>
              </a:spcAft>
              <a:buClr>
                <a:srgbClr val="000000"/>
              </a:buClr>
              <a:buSzPts val="2200"/>
              <a:buFont typeface="Arial"/>
              <a:buNone/>
              <a:tabLst/>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Witness A says: “I was standing right there and saw Car A run the red light and hit Car B.”</a:t>
            </a:r>
          </a:p>
          <a:p>
            <a:pPr marL="457200" marR="0" lvl="0" indent="-368300" algn="l" defTabSz="914400" rtl="0" eaLnBrk="1" fontAlgn="auto" latinLnBrk="0" hangingPunct="1">
              <a:lnSpc>
                <a:spcPct val="100000"/>
              </a:lnSpc>
              <a:spcBef>
                <a:spcPts val="440"/>
              </a:spcBef>
              <a:spcAft>
                <a:spcPts val="0"/>
              </a:spcAft>
              <a:buClr>
                <a:srgbClr val="000000"/>
              </a:buClr>
              <a:buSzPts val="2200"/>
              <a:buFont typeface="Arial"/>
              <a:buChar char="•"/>
              <a:tabLst/>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marL="88900" marR="0" lvl="0" indent="0" algn="l" defTabSz="914400" rtl="0" eaLnBrk="1" fontAlgn="auto" latinLnBrk="0" hangingPunct="1">
              <a:lnSpc>
                <a:spcPct val="100000"/>
              </a:lnSpc>
              <a:spcBef>
                <a:spcPts val="440"/>
              </a:spcBef>
              <a:spcAft>
                <a:spcPts val="0"/>
              </a:spcAft>
              <a:buClr>
                <a:srgbClr val="000000"/>
              </a:buClr>
              <a:buSzPts val="2200"/>
              <a:buFont typeface="Arial"/>
              <a:buNone/>
              <a:tabLst/>
              <a:defRPr/>
            </a:pPr>
            <a:r>
              <a:rPr kumimoji="0" lang="en-US" sz="2400" b="1" i="0" u="none" strike="noStrike" kern="0" cap="none" spc="0" normalizeH="0" baseline="0" noProof="0" dirty="0">
                <a:ln>
                  <a:noFill/>
                </a:ln>
                <a:solidFill>
                  <a:srgbClr val="082544"/>
                </a:solidFill>
                <a:effectLst/>
                <a:uLnTx/>
                <a:uFillTx/>
                <a:latin typeface="Open Sans" panose="020B0606030504020204"/>
                <a:sym typeface="Trebuchet MS"/>
              </a:rPr>
              <a:t>Example 2: </a:t>
            </a:r>
          </a:p>
          <a:p>
            <a:pPr marL="88900" marR="0" lvl="0" indent="0" algn="l" defTabSz="914400" rtl="0" eaLnBrk="1" fontAlgn="auto" latinLnBrk="0" hangingPunct="1">
              <a:lnSpc>
                <a:spcPct val="100000"/>
              </a:lnSpc>
              <a:spcBef>
                <a:spcPts val="440"/>
              </a:spcBef>
              <a:spcAft>
                <a:spcPts val="0"/>
              </a:spcAft>
              <a:buClr>
                <a:srgbClr val="000000"/>
              </a:buClr>
              <a:buSzPts val="2200"/>
              <a:buFont typeface="Arial"/>
              <a:buNone/>
              <a:tabLst/>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Witness B says: “My cousin told me that she was standing right there and saw Car B run the red light which caused Car A to hit them.”</a:t>
            </a:r>
          </a:p>
          <a:p>
            <a:pPr marL="88900" marR="0" lvl="0" indent="0" algn="l" defTabSz="914400" rtl="0" eaLnBrk="1" fontAlgn="auto" latinLnBrk="0" hangingPunct="1">
              <a:lnSpc>
                <a:spcPct val="100000"/>
              </a:lnSpc>
              <a:spcBef>
                <a:spcPts val="440"/>
              </a:spcBef>
              <a:spcAft>
                <a:spcPts val="0"/>
              </a:spcAft>
              <a:buClr>
                <a:srgbClr val="000000"/>
              </a:buClr>
              <a:buSzPts val="2200"/>
              <a:buFont typeface="Arial"/>
              <a:buNone/>
              <a:tabLst/>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buFont typeface="Arial" panose="020B0604020202020204" pitchFamily="34" charset="0"/>
              <a:buChar cha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Which one is hearsay?</a:t>
            </a:r>
          </a:p>
          <a:p>
            <a:pPr>
              <a:buClr>
                <a:srgbClr val="000000"/>
              </a:buClr>
              <a:buFont typeface="Arial" panose="020B0604020202020204" pitchFamily="34" charset="0"/>
              <a:buChar cha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What is the problem with hearsay?</a:t>
            </a:r>
          </a:p>
          <a:p>
            <a:pPr marL="546100" marR="0" lvl="1" indent="0" algn="l" defTabSz="914400" rtl="0" eaLnBrk="1" fontAlgn="auto" latinLnBrk="0" hangingPunct="1">
              <a:lnSpc>
                <a:spcPct val="100000"/>
              </a:lnSpc>
              <a:spcBef>
                <a:spcPts val="440"/>
              </a:spcBef>
              <a:spcAft>
                <a:spcPts val="0"/>
              </a:spcAft>
              <a:buClr>
                <a:srgbClr val="000000"/>
              </a:buClr>
              <a:buSzPts val="2200"/>
              <a:buFont typeface="Arial"/>
              <a:buNone/>
              <a:tabLst/>
              <a:defRPr/>
            </a:pPr>
            <a:endParaRPr kumimoji="0" lang="en-US" sz="2200" b="0" i="0" u="none" strike="noStrike" kern="0" cap="none" spc="0" normalizeH="0" baseline="0" noProof="0" dirty="0">
              <a:ln>
                <a:noFill/>
              </a:ln>
              <a:solidFill>
                <a:srgbClr val="082544"/>
              </a:solidFill>
              <a:effectLst/>
              <a:uLnTx/>
              <a:uFillTx/>
              <a:latin typeface="Trebuchet MS"/>
              <a:sym typeface="Trebuchet MS"/>
            </a:endParaRPr>
          </a:p>
        </p:txBody>
      </p:sp>
      <p:sp>
        <p:nvSpPr>
          <p:cNvPr id="6" name="Content Placeholder 12">
            <a:extLst>
              <a:ext uri="{FF2B5EF4-FFF2-40B4-BE49-F238E27FC236}">
                <a16:creationId xmlns:a16="http://schemas.microsoft.com/office/drawing/2014/main" id="{11DDB549-00D8-8E46-B72F-F3AAB4D9BAFB}"/>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Hearsay: </a:t>
            </a:r>
            <a:r>
              <a:rPr lang="en-US" sz="3200" i="1" dirty="0">
                <a:solidFill>
                  <a:srgbClr val="082544"/>
                </a:solidFill>
                <a:latin typeface="Open Sans" panose="020B0606030504020204"/>
              </a:rPr>
              <a:t>What is it?</a:t>
            </a:r>
            <a:endParaRPr lang="en-US" sz="3200" b="1" dirty="0">
              <a:solidFill>
                <a:srgbClr val="082544"/>
              </a:solidFill>
              <a:latin typeface="Open Sans" panose="020B0606030504020204"/>
            </a:endParaRPr>
          </a:p>
        </p:txBody>
      </p:sp>
      <p:sp>
        <p:nvSpPr>
          <p:cNvPr id="7" name="Rectangle 6">
            <a:extLst>
              <a:ext uri="{FF2B5EF4-FFF2-40B4-BE49-F238E27FC236}">
                <a16:creationId xmlns:a16="http://schemas.microsoft.com/office/drawing/2014/main" id="{94ADE27E-0587-B14B-BC9E-126647ACB202}"/>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365963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270735B-BD2C-4641-9C31-F4F3BF33FC9A}"/>
              </a:ext>
            </a:extLst>
          </p:cNvPr>
          <p:cNvSpPr>
            <a:spLocks noGrp="1"/>
          </p:cNvSpPr>
          <p:nvPr>
            <p:ph type="body" sz="quarter" idx="10"/>
          </p:nvPr>
        </p:nvSpPr>
        <p:spPr>
          <a:xfrm>
            <a:off x="4142700" y="2456656"/>
            <a:ext cx="3915900" cy="1944687"/>
          </a:xfrm>
        </p:spPr>
        <p:txBody>
          <a:bodyPr/>
          <a:lstStyle/>
          <a:p>
            <a:r>
              <a:rPr lang="en-US" dirty="0"/>
              <a:t>After participating, you will be able to develop a questioning plan that guides a policy driven Title IX Investigation.</a:t>
            </a:r>
          </a:p>
        </p:txBody>
      </p:sp>
    </p:spTree>
    <p:extLst>
      <p:ext uri="{BB962C8B-B14F-4D97-AF65-F5344CB8AC3E}">
        <p14:creationId xmlns:p14="http://schemas.microsoft.com/office/powerpoint/2010/main" val="89920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person with her hand to her ear.">
            <a:extLst>
              <a:ext uri="{FF2B5EF4-FFF2-40B4-BE49-F238E27FC236}">
                <a16:creationId xmlns:a16="http://schemas.microsoft.com/office/drawing/2014/main" id="{7905044A-4FB7-4B9A-AFB3-474025E60FCD}"/>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1" b="-1"/>
          <a:stretch/>
        </p:blipFill>
        <p:spPr>
          <a:xfrm>
            <a:off x="3975207" y="0"/>
            <a:ext cx="5168793" cy="6858000"/>
          </a:xfrm>
          <a:prstGeom prst="rect">
            <a:avLst/>
          </a:prstGeom>
        </p:spPr>
      </p:pic>
      <p:sp>
        <p:nvSpPr>
          <p:cNvPr id="10" name="Content Placeholder 12">
            <a:extLst>
              <a:ext uri="{FF2B5EF4-FFF2-40B4-BE49-F238E27FC236}">
                <a16:creationId xmlns:a16="http://schemas.microsoft.com/office/drawing/2014/main" id="{56A1D379-B9DD-C445-A81B-5556B11CFA82}"/>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Hearsay</a:t>
            </a:r>
          </a:p>
        </p:txBody>
      </p:sp>
      <p:sp>
        <p:nvSpPr>
          <p:cNvPr id="11" name="Rectangle 10">
            <a:extLst>
              <a:ext uri="{FF2B5EF4-FFF2-40B4-BE49-F238E27FC236}">
                <a16:creationId xmlns:a16="http://schemas.microsoft.com/office/drawing/2014/main" id="{FD40D53F-2C85-BA42-A613-45F4E5F79577}"/>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
        <p:nvSpPr>
          <p:cNvPr id="7" name="TextBox 6">
            <a:extLst>
              <a:ext uri="{FF2B5EF4-FFF2-40B4-BE49-F238E27FC236}">
                <a16:creationId xmlns:a16="http://schemas.microsoft.com/office/drawing/2014/main" id="{E56DC769-E73B-5E49-ADB6-DA41BFDC1D2D}"/>
              </a:ext>
            </a:extLst>
          </p:cNvPr>
          <p:cNvSpPr txBox="1"/>
          <p:nvPr/>
        </p:nvSpPr>
        <p:spPr>
          <a:xfrm>
            <a:off x="-2" y="1161826"/>
            <a:ext cx="3850724" cy="5109091"/>
          </a:xfrm>
          <a:prstGeom prst="rect">
            <a:avLst/>
          </a:prstGeom>
          <a:noFill/>
        </p:spPr>
        <p:txBody>
          <a:bodyPr wrap="square" rtlCol="0">
            <a:spAutoFit/>
          </a:bodyPr>
          <a:lstStyle/>
          <a:p>
            <a:pPr marL="571500" indent="-342900">
              <a:lnSpc>
                <a:spcPct val="90000"/>
              </a:lnSpc>
              <a:buFont typeface="Arial" panose="020B0604020202020204" pitchFamily="34" charset="0"/>
              <a:buChar char="•"/>
              <a:defRPr/>
            </a:pPr>
            <a:r>
              <a:rPr lang="en-US" sz="2000" kern="1200" dirty="0">
                <a:solidFill>
                  <a:srgbClr val="082544"/>
                </a:solidFill>
                <a:latin typeface="Open Sans" panose="020B0606030504020204"/>
                <a:sym typeface="Trebuchet MS"/>
              </a:rPr>
              <a:t>What is hearsay?</a:t>
            </a:r>
          </a:p>
          <a:p>
            <a:pPr marL="571500" indent="-342900">
              <a:lnSpc>
                <a:spcPct val="90000"/>
              </a:lnSpc>
              <a:buFont typeface="Arial" panose="020B0604020202020204" pitchFamily="34" charset="0"/>
              <a:buChar char="•"/>
              <a:defRPr/>
            </a:pPr>
            <a:endParaRPr lang="en-US" sz="2000" kern="1200" dirty="0">
              <a:solidFill>
                <a:srgbClr val="082544"/>
              </a:solidFill>
              <a:latin typeface="Open Sans" panose="020B0606030504020204"/>
              <a:sym typeface="Trebuchet MS"/>
            </a:endParaRPr>
          </a:p>
          <a:p>
            <a:pPr marL="571500" indent="-342900">
              <a:lnSpc>
                <a:spcPct val="90000"/>
              </a:lnSpc>
              <a:buFont typeface="Arial" panose="020B0604020202020204" pitchFamily="34" charset="0"/>
              <a:buChar char="•"/>
              <a:defRPr/>
            </a:pPr>
            <a:r>
              <a:rPr lang="en-US" sz="2000" kern="1200" dirty="0">
                <a:solidFill>
                  <a:srgbClr val="082544"/>
                </a:solidFill>
                <a:latin typeface="Open Sans" panose="020B0606030504020204"/>
                <a:sym typeface="Trebuchet MS"/>
              </a:rPr>
              <a:t>An out-of-court statement offered by a party to establish the truth of the matter asserted.</a:t>
            </a:r>
          </a:p>
          <a:p>
            <a:pPr marL="571500" indent="-342900">
              <a:lnSpc>
                <a:spcPct val="90000"/>
              </a:lnSpc>
              <a:buFont typeface="Arial" panose="020B0604020202020204" pitchFamily="34" charset="0"/>
              <a:buChar char="•"/>
              <a:defRPr/>
            </a:pPr>
            <a:endParaRPr lang="en-US" sz="2000" kern="1200" dirty="0">
              <a:solidFill>
                <a:srgbClr val="082544"/>
              </a:solidFill>
              <a:latin typeface="Open Sans" panose="020B0606030504020204"/>
              <a:sym typeface="Trebuchet MS"/>
            </a:endParaRPr>
          </a:p>
          <a:p>
            <a:pPr marL="571500" indent="-342900">
              <a:lnSpc>
                <a:spcPct val="90000"/>
              </a:lnSpc>
              <a:buFont typeface="Arial" panose="020B0604020202020204" pitchFamily="34" charset="0"/>
              <a:buChar char="•"/>
              <a:defRPr/>
            </a:pPr>
            <a:r>
              <a:rPr lang="en-US" sz="2000" kern="1200" dirty="0">
                <a:solidFill>
                  <a:srgbClr val="082544"/>
                </a:solidFill>
                <a:latin typeface="Open Sans" panose="020B0606030504020204"/>
                <a:sym typeface="Trebuchet MS"/>
              </a:rPr>
              <a:t>It can be a document or a witness telling you what another witness said.</a:t>
            </a:r>
          </a:p>
          <a:p>
            <a:pPr marL="571500" indent="-342900">
              <a:lnSpc>
                <a:spcPct val="90000"/>
              </a:lnSpc>
              <a:buFont typeface="Arial" panose="020B0604020202020204" pitchFamily="34" charset="0"/>
              <a:buChar char="•"/>
              <a:defRPr/>
            </a:pPr>
            <a:endParaRPr lang="en-US" sz="2000" kern="1200" dirty="0">
              <a:solidFill>
                <a:srgbClr val="082544"/>
              </a:solidFill>
              <a:latin typeface="Open Sans" panose="020B0606030504020204"/>
              <a:sym typeface="Trebuchet MS"/>
            </a:endParaRPr>
          </a:p>
          <a:p>
            <a:pPr marL="571500" indent="-342900">
              <a:lnSpc>
                <a:spcPct val="90000"/>
              </a:lnSpc>
              <a:buFont typeface="Arial" panose="020B0604020202020204" pitchFamily="34" charset="0"/>
              <a:buChar char="•"/>
              <a:defRPr/>
            </a:pPr>
            <a:r>
              <a:rPr lang="en-US" sz="2000" kern="1200" dirty="0">
                <a:solidFill>
                  <a:srgbClr val="082544"/>
                </a:solidFill>
                <a:latin typeface="Open Sans" panose="020B0606030504020204"/>
                <a:sym typeface="Trebuchet MS"/>
              </a:rPr>
              <a:t>Hearsay evidence should have corroboration.</a:t>
            </a:r>
          </a:p>
          <a:p>
            <a:pPr marL="571500" indent="-342900">
              <a:lnSpc>
                <a:spcPct val="90000"/>
              </a:lnSpc>
              <a:buFont typeface="Arial" panose="020B0604020202020204" pitchFamily="34" charset="0"/>
              <a:buChar char="•"/>
              <a:defRPr/>
            </a:pPr>
            <a:endParaRPr lang="en-US" sz="2000" kern="1200" dirty="0">
              <a:solidFill>
                <a:srgbClr val="082544"/>
              </a:solidFill>
              <a:latin typeface="Open Sans" panose="020B0606030504020204"/>
              <a:sym typeface="Trebuchet MS"/>
            </a:endParaRPr>
          </a:p>
          <a:p>
            <a:pPr marL="571500" indent="-342900">
              <a:lnSpc>
                <a:spcPct val="90000"/>
              </a:lnSpc>
              <a:buFont typeface="Arial" panose="020B0604020202020204" pitchFamily="34" charset="0"/>
              <a:buChar char="•"/>
              <a:defRPr/>
            </a:pPr>
            <a:r>
              <a:rPr lang="en-US" sz="2000" kern="1200" dirty="0">
                <a:solidFill>
                  <a:srgbClr val="082544"/>
                </a:solidFill>
                <a:latin typeface="Open Sans" panose="020B0606030504020204"/>
                <a:sym typeface="Trebuchet MS"/>
              </a:rPr>
              <a:t>A Decision maker may “consider” hearsay evidence.</a:t>
            </a:r>
          </a:p>
          <a:p>
            <a:pPr marL="342900" indent="-342900">
              <a:buFont typeface="Arial" panose="020B0604020202020204" pitchFamily="34" charset="0"/>
              <a:buChar char="•"/>
            </a:pPr>
            <a:endParaRPr lang="en-US" sz="2000" dirty="0"/>
          </a:p>
        </p:txBody>
      </p:sp>
      <p:sp>
        <p:nvSpPr>
          <p:cNvPr id="14" name="Rectangle 7">
            <a:extLst>
              <a:ext uri="{FF2B5EF4-FFF2-40B4-BE49-F238E27FC236}">
                <a16:creationId xmlns:a16="http://schemas.microsoft.com/office/drawing/2014/main" id="{4F186A3E-B5D8-864D-A0EA-CE0FB60CE85E}"/>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tx1"/>
                </a:solidFill>
                <a:latin typeface="Open Sans" panose="020B0606030504020204" pitchFamily="34" charset="0"/>
                <a:ea typeface="Open Sans" panose="020B0606030504020204" pitchFamily="34" charset="0"/>
                <a:cs typeface="Open Sans" panose="020B0606030504020204" pitchFamily="34" charset="0"/>
              </a:rPr>
              <a:pPr algn="r">
                <a:defRPr/>
              </a:pPr>
              <a:t>20</a:t>
            </a:fld>
            <a:endPar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097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A87DD32-526B-4B9D-8E5D-D82D2BA3DB1A}"/>
              </a:ext>
            </a:extLst>
          </p:cNvPr>
          <p:cNvSpPr>
            <a:spLocks noGrp="1"/>
          </p:cNvSpPr>
          <p:nvPr>
            <p:ph type="body" sz="quarter" idx="4294967295"/>
          </p:nvPr>
        </p:nvSpPr>
        <p:spPr>
          <a:xfrm>
            <a:off x="985653" y="1674421"/>
            <a:ext cx="6791664" cy="4369192"/>
          </a:xfrm>
          <a:prstGeom prst="rect">
            <a:avLst/>
          </a:prstGeom>
        </p:spPr>
        <p:txBody>
          <a:bodyPr/>
          <a:lstStyle/>
          <a:p>
            <a:pPr marL="0" indent="0">
              <a:buNone/>
            </a:pPr>
            <a:r>
              <a:rPr lang="en-US" b="1" dirty="0">
                <a:solidFill>
                  <a:srgbClr val="082544"/>
                </a:solidFill>
                <a:latin typeface="Open Sans" panose="020B0606030504020204"/>
              </a:rPr>
              <a:t>I.  Relevant vs. Irrelevant Facts</a:t>
            </a:r>
            <a:endParaRPr lang="en-US" sz="2200" dirty="0">
              <a:solidFill>
                <a:srgbClr val="082544"/>
              </a:solidFill>
              <a:latin typeface="Open Sans" panose="020B0606030504020204"/>
            </a:endParaRPr>
          </a:p>
          <a:p>
            <a:pPr marL="0" indent="0">
              <a:buNone/>
            </a:pPr>
            <a:r>
              <a:rPr lang="en-US" sz="2200" dirty="0">
                <a:solidFill>
                  <a:srgbClr val="082544"/>
                </a:solidFill>
                <a:latin typeface="Open Sans" panose="020B0606030504020204"/>
              </a:rPr>
              <a:t>Using information provided for the mock scenario, identify at least 2-3 potentially relevant and 2-3 potentially irrelevant facts from the case.  </a:t>
            </a:r>
          </a:p>
          <a:p>
            <a:pPr marL="0" indent="0">
              <a:buNone/>
            </a:pPr>
            <a:r>
              <a:rPr lang="en-US" sz="2200" dirty="0">
                <a:solidFill>
                  <a:srgbClr val="082544"/>
                </a:solidFill>
                <a:latin typeface="Open Sans" panose="020B0606030504020204"/>
              </a:rPr>
              <a:t>Place the </a:t>
            </a:r>
            <a:r>
              <a:rPr lang="en-US" sz="2200" u="sng" dirty="0">
                <a:solidFill>
                  <a:srgbClr val="082544"/>
                </a:solidFill>
                <a:latin typeface="Open Sans" panose="020B0606030504020204"/>
              </a:rPr>
              <a:t>relevant</a:t>
            </a:r>
            <a:r>
              <a:rPr lang="en-US" sz="2200" dirty="0">
                <a:solidFill>
                  <a:srgbClr val="082544"/>
                </a:solidFill>
                <a:latin typeface="Open Sans" panose="020B0606030504020204"/>
              </a:rPr>
              <a:t> facts you identified above in the row of the appropriate element on your grid to help you analyze the facts provided.  </a:t>
            </a:r>
          </a:p>
          <a:p>
            <a:pPr marL="0" indent="0">
              <a:buNone/>
            </a:pPr>
            <a:r>
              <a:rPr lang="en-US" sz="2200" dirty="0">
                <a:solidFill>
                  <a:srgbClr val="082544"/>
                </a:solidFill>
                <a:latin typeface="Open Sans" panose="020B0606030504020204"/>
              </a:rPr>
              <a:t>Be prepared to discuss what relevant facts you identified and where you placed them on your grid with the group.</a:t>
            </a:r>
          </a:p>
          <a:p>
            <a:pPr marL="0" indent="0">
              <a:buNone/>
            </a:pPr>
            <a:endParaRPr lang="en-US" dirty="0">
              <a:solidFill>
                <a:srgbClr val="082544"/>
              </a:solidFill>
            </a:endParaRPr>
          </a:p>
        </p:txBody>
      </p:sp>
    </p:spTree>
    <p:extLst>
      <p:ext uri="{BB962C8B-B14F-4D97-AF65-F5344CB8AC3E}">
        <p14:creationId xmlns:p14="http://schemas.microsoft.com/office/powerpoint/2010/main" val="209467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443059" y="1099656"/>
            <a:ext cx="8024712" cy="493294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buClr>
                <a:srgbClr val="000000"/>
              </a:buCl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Basically:  did you gather enough information?</a:t>
            </a:r>
          </a:p>
          <a:p>
            <a:pPr>
              <a:buClr>
                <a:srgbClr val="000000"/>
              </a:buClr>
              <a:defRPr/>
            </a:pPr>
            <a:endParaRPr lang="en-US" sz="2400" dirty="0">
              <a:solidFill>
                <a:srgbClr val="082544"/>
              </a:solidFill>
              <a:latin typeface="Open Sans" panose="020B0606030504020204"/>
            </a:endParaRPr>
          </a:p>
          <a:p>
            <a:pPr>
              <a:buClr>
                <a:srgbClr val="000000"/>
              </a:buCl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The institution’s “burden” [106.45(b)(5)(</a:t>
            </a:r>
            <a:r>
              <a:rPr kumimoji="0" lang="en-US" sz="2400" b="0" i="0" u="none" strike="noStrike" kern="0" cap="none" spc="0" normalizeH="0" baseline="0" noProof="0" dirty="0" err="1">
                <a:ln>
                  <a:noFill/>
                </a:ln>
                <a:solidFill>
                  <a:srgbClr val="082544"/>
                </a:solidFill>
                <a:effectLst/>
                <a:uLnTx/>
                <a:uFillTx/>
                <a:latin typeface="Open Sans" panose="020B0606030504020204"/>
                <a:sym typeface="Trebuchet MS"/>
              </a:rPr>
              <a:t>i</a:t>
            </a: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a:t>
            </a:r>
          </a:p>
          <a:p>
            <a:pPr>
              <a:buClr>
                <a:srgbClr val="000000"/>
              </a:buClr>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What can you do to ensure you’ve gathered </a:t>
            </a:r>
            <a:r>
              <a:rPr kumimoji="0" lang="en-US" sz="2400" b="0" i="0" u="sng" strike="noStrike" kern="0" cap="none" spc="0" normalizeH="0" baseline="0" noProof="0" dirty="0">
                <a:ln>
                  <a:noFill/>
                </a:ln>
                <a:solidFill>
                  <a:srgbClr val="082544"/>
                </a:solidFill>
                <a:effectLst/>
                <a:uLnTx/>
                <a:uFillTx/>
                <a:latin typeface="Open Sans" panose="020B0606030504020204"/>
                <a:sym typeface="Trebuchet MS"/>
              </a:rPr>
              <a:t>sufficient </a:t>
            </a: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evidence for the case?</a:t>
            </a:r>
          </a:p>
          <a:p>
            <a:pPr>
              <a:buClr>
                <a:srgbClr val="000000"/>
              </a:buClr>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How do you know when you gathered “sufficient” evidence, such where a decision maker can make an appropriate determination?</a:t>
            </a:r>
          </a:p>
          <a:p>
            <a:pPr marL="88900" marR="0" lvl="0" indent="0" algn="l" defTabSz="914400" rtl="0" eaLnBrk="1" fontAlgn="auto" latinLnBrk="0" hangingPunct="1">
              <a:lnSpc>
                <a:spcPct val="100000"/>
              </a:lnSpc>
              <a:spcBef>
                <a:spcPts val="440"/>
              </a:spcBef>
              <a:spcAft>
                <a:spcPts val="0"/>
              </a:spcAft>
              <a:buClr>
                <a:srgbClr val="000000"/>
              </a:buClr>
              <a:buSzPts val="2200"/>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a:sym typeface="Trebuchet MS"/>
            </a:endParaRPr>
          </a:p>
          <a:p>
            <a:pPr marL="546100" marR="0" lvl="1" indent="0" algn="l" defTabSz="914400" rtl="0" eaLnBrk="1" fontAlgn="auto" latinLnBrk="0" hangingPunct="1">
              <a:lnSpc>
                <a:spcPct val="100000"/>
              </a:lnSpc>
              <a:spcBef>
                <a:spcPts val="440"/>
              </a:spcBef>
              <a:spcAft>
                <a:spcPts val="0"/>
              </a:spcAft>
              <a:buClr>
                <a:srgbClr val="000000"/>
              </a:buClr>
              <a:buSzPts val="2200"/>
              <a:buFont typeface="Arial"/>
              <a:buNone/>
              <a:tabLst/>
              <a:defRPr/>
            </a:pPr>
            <a:endParaRPr kumimoji="0" lang="en-US" sz="2200" b="0" i="0" u="none" strike="noStrike" kern="0" cap="none" spc="0" normalizeH="0" baseline="0" noProof="0" dirty="0">
              <a:ln>
                <a:noFill/>
              </a:ln>
              <a:solidFill>
                <a:srgbClr val="000000"/>
              </a:solidFill>
              <a:effectLst/>
              <a:uLnTx/>
              <a:uFillTx/>
              <a:latin typeface="Trebuchet MS"/>
              <a:sym typeface="Trebuchet MS"/>
            </a:endParaRPr>
          </a:p>
        </p:txBody>
      </p:sp>
      <p:sp>
        <p:nvSpPr>
          <p:cNvPr id="6" name="Content Placeholder 12">
            <a:extLst>
              <a:ext uri="{FF2B5EF4-FFF2-40B4-BE49-F238E27FC236}">
                <a16:creationId xmlns:a16="http://schemas.microsoft.com/office/drawing/2014/main" id="{A7B89E11-527B-184C-AC00-B31F6EE317FE}"/>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Sufficiency: </a:t>
            </a:r>
            <a:r>
              <a:rPr lang="en-US" sz="3200" i="1" dirty="0">
                <a:solidFill>
                  <a:srgbClr val="082544"/>
                </a:solidFill>
                <a:latin typeface="Open Sans" panose="020B0606030504020204"/>
              </a:rPr>
              <a:t>When is evidence “sufficient?”</a:t>
            </a:r>
            <a:endParaRPr lang="en-US" sz="3200" b="1" dirty="0">
              <a:solidFill>
                <a:srgbClr val="082544"/>
              </a:solidFill>
              <a:latin typeface="Open Sans" panose="020B0606030504020204"/>
            </a:endParaRPr>
          </a:p>
        </p:txBody>
      </p:sp>
      <p:sp>
        <p:nvSpPr>
          <p:cNvPr id="7" name="Rectangle 6">
            <a:extLst>
              <a:ext uri="{FF2B5EF4-FFF2-40B4-BE49-F238E27FC236}">
                <a16:creationId xmlns:a16="http://schemas.microsoft.com/office/drawing/2014/main" id="{64E48B76-FBEE-224E-8EA7-E8F1660F8504}"/>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81391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42174-A425-4090-B616-6AF347ECB24C}"/>
              </a:ext>
            </a:extLst>
          </p:cNvPr>
          <p:cNvSpPr>
            <a:spLocks noGrp="1"/>
          </p:cNvSpPr>
          <p:nvPr>
            <p:ph type="body" sz="quarter" idx="4294967295"/>
          </p:nvPr>
        </p:nvSpPr>
        <p:spPr>
          <a:xfrm>
            <a:off x="1045330" y="1657079"/>
            <a:ext cx="7053339" cy="4268788"/>
          </a:xfrm>
          <a:prstGeom prst="rect">
            <a:avLst/>
          </a:prstGeom>
        </p:spPr>
        <p:txBody>
          <a:bodyPr/>
          <a:lstStyle/>
          <a:p>
            <a:pPr marL="0" indent="0">
              <a:buNone/>
            </a:pPr>
            <a:r>
              <a:rPr lang="en-US" b="1" dirty="0">
                <a:solidFill>
                  <a:srgbClr val="082544"/>
                </a:solidFill>
                <a:latin typeface="Open Sans" panose="020B0606030504020204"/>
              </a:rPr>
              <a:t>II. “Sufficient” information?</a:t>
            </a:r>
          </a:p>
          <a:p>
            <a:pPr marL="0" indent="0">
              <a:buNone/>
            </a:pPr>
            <a:endParaRPr lang="en-US" sz="1400" dirty="0">
              <a:solidFill>
                <a:srgbClr val="082544"/>
              </a:solidFill>
              <a:latin typeface="Open Sans" panose="020B0606030504020204"/>
            </a:endParaRPr>
          </a:p>
          <a:p>
            <a:pPr marL="457200" indent="-457200">
              <a:buFont typeface="+mj-lt"/>
              <a:buAutoNum type="arabicParenR"/>
            </a:pPr>
            <a:r>
              <a:rPr lang="en-US" sz="2000" dirty="0">
                <a:solidFill>
                  <a:srgbClr val="082544"/>
                </a:solidFill>
                <a:latin typeface="Open Sans" panose="020B0606030504020204"/>
              </a:rPr>
              <a:t>Review the information you placed on the worksheet for Activity 1: Relevant vs Irrelevant facts.</a:t>
            </a:r>
          </a:p>
          <a:p>
            <a:pPr marL="457200" indent="-457200">
              <a:buFont typeface="+mj-lt"/>
              <a:buAutoNum type="arabicParenR"/>
            </a:pPr>
            <a:r>
              <a:rPr lang="en-US" sz="2000" dirty="0">
                <a:solidFill>
                  <a:srgbClr val="082544"/>
                </a:solidFill>
                <a:latin typeface="Open Sans" panose="020B0606030504020204"/>
              </a:rPr>
              <a:t>Are the facts presented in the mock scenario “sufficient?” </a:t>
            </a:r>
          </a:p>
          <a:p>
            <a:pPr marL="457200" indent="-457200">
              <a:buFont typeface="+mj-lt"/>
              <a:buAutoNum type="arabicParenR"/>
            </a:pPr>
            <a:r>
              <a:rPr lang="en-US" sz="2000" dirty="0">
                <a:solidFill>
                  <a:srgbClr val="082544"/>
                </a:solidFill>
                <a:latin typeface="Open Sans" panose="020B0606030504020204"/>
              </a:rPr>
              <a:t>Can a Decision-Maker make a determination as to “whether more likely than not” a policy was violated based in the limited info provided in the scenario? Who or why not?</a:t>
            </a:r>
          </a:p>
          <a:p>
            <a:pPr marL="0" indent="0">
              <a:buNone/>
            </a:pPr>
            <a:endParaRPr lang="en-US" sz="2000" dirty="0">
              <a:solidFill>
                <a:srgbClr val="082544"/>
              </a:solidFill>
              <a:latin typeface="Open Sans" panose="020B0606030504020204"/>
            </a:endParaRPr>
          </a:p>
          <a:p>
            <a:pPr marL="0" indent="0">
              <a:buNone/>
            </a:pPr>
            <a:r>
              <a:rPr lang="en-US" sz="2000" dirty="0">
                <a:solidFill>
                  <a:srgbClr val="082544"/>
                </a:solidFill>
                <a:latin typeface="Open Sans" panose="020B0606030504020204"/>
              </a:rPr>
              <a:t>Be prepared to share your responses with the group.</a:t>
            </a:r>
          </a:p>
        </p:txBody>
      </p:sp>
    </p:spTree>
    <p:extLst>
      <p:ext uri="{BB962C8B-B14F-4D97-AF65-F5344CB8AC3E}">
        <p14:creationId xmlns:p14="http://schemas.microsoft.com/office/powerpoint/2010/main" val="1755748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61C21-E604-46A9-9DFE-A970F07D910E}"/>
              </a:ext>
            </a:extLst>
          </p:cNvPr>
          <p:cNvSpPr>
            <a:spLocks noGrp="1"/>
          </p:cNvSpPr>
          <p:nvPr>
            <p:ph type="body" sz="quarter" idx="10"/>
          </p:nvPr>
        </p:nvSpPr>
        <p:spPr/>
        <p:txBody>
          <a:bodyPr/>
          <a:lstStyle/>
          <a:p>
            <a:r>
              <a:rPr lang="en-US" dirty="0"/>
              <a:t>2</a:t>
            </a:r>
          </a:p>
        </p:txBody>
      </p:sp>
      <p:sp>
        <p:nvSpPr>
          <p:cNvPr id="3" name="Text Placeholder 2">
            <a:extLst>
              <a:ext uri="{FF2B5EF4-FFF2-40B4-BE49-F238E27FC236}">
                <a16:creationId xmlns:a16="http://schemas.microsoft.com/office/drawing/2014/main" id="{6A1D08BE-8EF1-4703-A063-BE61AADF2243}"/>
              </a:ext>
            </a:extLst>
          </p:cNvPr>
          <p:cNvSpPr>
            <a:spLocks noGrp="1"/>
          </p:cNvSpPr>
          <p:nvPr>
            <p:ph type="body" sz="quarter" idx="11"/>
          </p:nvPr>
        </p:nvSpPr>
        <p:spPr/>
        <p:txBody>
          <a:bodyPr anchor="ctr"/>
          <a:lstStyle/>
          <a:p>
            <a:r>
              <a:rPr lang="en-US" sz="3600" dirty="0">
                <a:latin typeface="Open Sans" panose="020B0606030504020204" pitchFamily="34" charset="0"/>
                <a:ea typeface="Open Sans" panose="020B0606030504020204" pitchFamily="34" charset="0"/>
                <a:cs typeface="Open Sans" panose="020B0606030504020204" pitchFamily="34" charset="0"/>
              </a:rPr>
              <a:t>Policy Grid Demo</a:t>
            </a:r>
          </a:p>
        </p:txBody>
      </p:sp>
    </p:spTree>
    <p:extLst>
      <p:ext uri="{BB962C8B-B14F-4D97-AF65-F5344CB8AC3E}">
        <p14:creationId xmlns:p14="http://schemas.microsoft.com/office/powerpoint/2010/main" val="380213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1DAA242-A7DB-440C-9A8F-7F97E5245399}"/>
              </a:ext>
            </a:extLst>
          </p:cNvPr>
          <p:cNvSpPr txBox="1">
            <a:spLocks/>
          </p:cNvSpPr>
          <p:nvPr/>
        </p:nvSpPr>
        <p:spPr>
          <a:xfrm>
            <a:off x="-1861714" y="-1796313"/>
            <a:ext cx="7578269" cy="142028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28600"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100000"/>
              </a:lnSpc>
              <a:spcBef>
                <a:spcPts val="560"/>
              </a:spcBef>
              <a:spcAft>
                <a:spcPts val="0"/>
              </a:spcAft>
              <a:buClr>
                <a:srgbClr val="000000"/>
              </a:buClr>
              <a:buSzPts val="2800"/>
              <a:buFont typeface="Arial"/>
              <a:buNone/>
              <a:tabLst/>
              <a:defRPr/>
            </a:pPr>
            <a:endParaRPr lang="en-US" dirty="0">
              <a:solidFill>
                <a:srgbClr val="000000"/>
              </a:solidFill>
              <a:latin typeface="Open Sans" panose="020B0606030504020204"/>
            </a:endParaRPr>
          </a:p>
          <a:p>
            <a:pPr marL="457200" marR="0" lvl="0" indent="-228600" algn="l" defTabSz="914400" rtl="0" eaLnBrk="1" fontAlgn="auto" latinLnBrk="0" hangingPunct="1">
              <a:lnSpc>
                <a:spcPct val="100000"/>
              </a:lnSpc>
              <a:spcBef>
                <a:spcPts val="560"/>
              </a:spcBef>
              <a:spcAft>
                <a:spcPts val="0"/>
              </a:spcAft>
              <a:buClr>
                <a:srgbClr val="000000"/>
              </a:buClr>
              <a:buSzPts val="2800"/>
              <a:buFont typeface="Arial"/>
              <a:buNone/>
              <a:tabLst/>
              <a:defRPr/>
            </a:pPr>
            <a:r>
              <a:rPr kumimoji="0" lang="en-US" sz="2000" b="1" i="0" u="none" strike="noStrike" kern="0" cap="none" spc="0" normalizeH="0" baseline="0" noProof="0" dirty="0">
                <a:ln>
                  <a:noFill/>
                </a:ln>
                <a:solidFill>
                  <a:srgbClr val="000000"/>
                </a:solidFill>
                <a:effectLst/>
                <a:uLnTx/>
                <a:uFillTx/>
                <a:latin typeface="Open Sans" panose="020B0606030504020204"/>
                <a:sym typeface="Trebuchet MS"/>
              </a:rPr>
              <a:t>Definition: </a:t>
            </a:r>
            <a:r>
              <a:rPr lang="en-US" sz="2000" dirty="0">
                <a:solidFill>
                  <a:srgbClr val="000000"/>
                </a:solidFill>
                <a:latin typeface="Open Sans" panose="020B0606030504020204"/>
              </a:rPr>
              <a:t>(Type of sexual harassment)</a:t>
            </a:r>
            <a:r>
              <a:rPr kumimoji="0" lang="en-US" sz="2000" b="1" i="0" u="none" strike="noStrike" kern="0" cap="none" spc="0" normalizeH="0" baseline="0" noProof="0" dirty="0">
                <a:ln>
                  <a:noFill/>
                </a:ln>
                <a:solidFill>
                  <a:srgbClr val="000000"/>
                </a:solidFill>
                <a:effectLst/>
                <a:uLnTx/>
                <a:uFillTx/>
                <a:latin typeface="Open Sans" panose="020B0606030504020204"/>
                <a:sym typeface="Trebuchet MS"/>
              </a:rPr>
              <a:t> is defined as_____________________.</a:t>
            </a:r>
          </a:p>
        </p:txBody>
      </p:sp>
      <p:graphicFrame>
        <p:nvGraphicFramePr>
          <p:cNvPr id="3" name="Table 5">
            <a:extLst>
              <a:ext uri="{FF2B5EF4-FFF2-40B4-BE49-F238E27FC236}">
                <a16:creationId xmlns:a16="http://schemas.microsoft.com/office/drawing/2014/main" id="{5B1D04A6-6E97-4BF8-8B21-811D83B3EC23}"/>
              </a:ext>
            </a:extLst>
          </p:cNvPr>
          <p:cNvGraphicFramePr>
            <a:graphicFrameLocks noGrp="1"/>
          </p:cNvGraphicFramePr>
          <p:nvPr>
            <p:extLst>
              <p:ext uri="{D42A27DB-BD31-4B8C-83A1-F6EECF244321}">
                <p14:modId xmlns:p14="http://schemas.microsoft.com/office/powerpoint/2010/main" val="1580065355"/>
              </p:ext>
            </p:extLst>
          </p:nvPr>
        </p:nvGraphicFramePr>
        <p:xfrm>
          <a:off x="514216" y="1664177"/>
          <a:ext cx="8115567" cy="4538305"/>
        </p:xfrm>
        <a:graphic>
          <a:graphicData uri="http://schemas.openxmlformats.org/drawingml/2006/table">
            <a:tbl>
              <a:tblPr firstRow="1" bandRow="1"/>
              <a:tblGrid>
                <a:gridCol w="2705189">
                  <a:extLst>
                    <a:ext uri="{9D8B030D-6E8A-4147-A177-3AD203B41FA5}">
                      <a16:colId xmlns:a16="http://schemas.microsoft.com/office/drawing/2014/main" val="2290336983"/>
                    </a:ext>
                  </a:extLst>
                </a:gridCol>
                <a:gridCol w="2705189">
                  <a:extLst>
                    <a:ext uri="{9D8B030D-6E8A-4147-A177-3AD203B41FA5}">
                      <a16:colId xmlns:a16="http://schemas.microsoft.com/office/drawing/2014/main" val="2989628352"/>
                    </a:ext>
                  </a:extLst>
                </a:gridCol>
                <a:gridCol w="2705189">
                  <a:extLst>
                    <a:ext uri="{9D8B030D-6E8A-4147-A177-3AD203B41FA5}">
                      <a16:colId xmlns:a16="http://schemas.microsoft.com/office/drawing/2014/main" val="398561916"/>
                    </a:ext>
                  </a:extLst>
                </a:gridCol>
              </a:tblGrid>
              <a:tr h="6666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Element</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254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Supporting Facts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254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Interview Questions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2544"/>
                    </a:solidFill>
                  </a:tcPr>
                </a:tc>
                <a:extLst>
                  <a:ext uri="{0D108BD9-81ED-4DB2-BD59-A6C34878D82A}">
                    <a16:rowId xmlns:a16="http://schemas.microsoft.com/office/drawing/2014/main" val="2625767226"/>
                  </a:ext>
                </a:extLst>
              </a:tr>
              <a:tr h="69625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Element 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892787893"/>
                  </a:ext>
                </a:extLst>
              </a:tr>
              <a:tr h="74070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Element 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3566008"/>
                  </a:ext>
                </a:extLst>
              </a:tr>
              <a:tr h="75551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Element 3</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743522113"/>
                  </a:ext>
                </a:extLst>
              </a:tr>
              <a:tr h="7258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Element 4</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02681824"/>
                  </a:ext>
                </a:extLst>
              </a:tr>
              <a:tr h="95331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Element 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774706664"/>
                  </a:ext>
                </a:extLst>
              </a:tr>
            </a:tbl>
          </a:graphicData>
        </a:graphic>
      </p:graphicFrame>
      <p:sp>
        <p:nvSpPr>
          <p:cNvPr id="6" name="Content Placeholder 12">
            <a:extLst>
              <a:ext uri="{FF2B5EF4-FFF2-40B4-BE49-F238E27FC236}">
                <a16:creationId xmlns:a16="http://schemas.microsoft.com/office/drawing/2014/main" id="{A10658A4-94D5-B141-8372-4CBA524E0F68}"/>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Grid Example</a:t>
            </a:r>
          </a:p>
        </p:txBody>
      </p:sp>
      <p:sp>
        <p:nvSpPr>
          <p:cNvPr id="7" name="Rectangle 6">
            <a:extLst>
              <a:ext uri="{FF2B5EF4-FFF2-40B4-BE49-F238E27FC236}">
                <a16:creationId xmlns:a16="http://schemas.microsoft.com/office/drawing/2014/main" id="{365ED47E-4144-0349-8312-EBFDA7F4F414}"/>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
        <p:nvSpPr>
          <p:cNvPr id="8" name="TextBox 7">
            <a:extLst>
              <a:ext uri="{FF2B5EF4-FFF2-40B4-BE49-F238E27FC236}">
                <a16:creationId xmlns:a16="http://schemas.microsoft.com/office/drawing/2014/main" id="{4067E5AA-CF1C-1F4C-82E9-7CDFD12CE1AE}"/>
              </a:ext>
            </a:extLst>
          </p:cNvPr>
          <p:cNvSpPr txBox="1"/>
          <p:nvPr/>
        </p:nvSpPr>
        <p:spPr>
          <a:xfrm>
            <a:off x="443059" y="1005611"/>
            <a:ext cx="8209299" cy="400110"/>
          </a:xfrm>
          <a:prstGeom prst="rect">
            <a:avLst/>
          </a:prstGeom>
          <a:noFill/>
        </p:spPr>
        <p:txBody>
          <a:bodyPr wrap="none" rtlCol="0">
            <a:spAutoFit/>
          </a:bodyPr>
          <a:lstStyle/>
          <a:p>
            <a:r>
              <a:rPr lang="en-US" sz="2000" b="1" dirty="0">
                <a:solidFill>
                  <a:srgbClr val="082544"/>
                </a:solidFill>
                <a:latin typeface="Open Sans" panose="020B0606030504020204" pitchFamily="34" charset="0"/>
                <a:ea typeface="Open Sans" panose="020B0606030504020204" pitchFamily="34" charset="0"/>
                <a:cs typeface="Open Sans" panose="020B0606030504020204" pitchFamily="34" charset="0"/>
              </a:rPr>
              <a:t>Definition: </a:t>
            </a:r>
            <a:r>
              <a:rPr lang="en-US" sz="2000" dirty="0">
                <a:solidFill>
                  <a:srgbClr val="082544"/>
                </a:solidFill>
                <a:latin typeface="Open Sans" panose="020B0606030504020204" pitchFamily="34" charset="0"/>
                <a:ea typeface="Open Sans" panose="020B0606030504020204" pitchFamily="34" charset="0"/>
                <a:cs typeface="Open Sans" panose="020B0606030504020204" pitchFamily="34" charset="0"/>
              </a:rPr>
              <a:t>(Type of sexual harassment) is defined as______________.</a:t>
            </a:r>
          </a:p>
        </p:txBody>
      </p:sp>
    </p:spTree>
    <p:extLst>
      <p:ext uri="{BB962C8B-B14F-4D97-AF65-F5344CB8AC3E}">
        <p14:creationId xmlns:p14="http://schemas.microsoft.com/office/powerpoint/2010/main" val="3557037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A6C7C-13F2-4548-AF6D-6E27F14AB331}"/>
              </a:ext>
            </a:extLst>
          </p:cNvPr>
          <p:cNvSpPr/>
          <p:nvPr/>
        </p:nvSpPr>
        <p:spPr>
          <a:xfrm>
            <a:off x="997655" y="1564630"/>
            <a:ext cx="5155719" cy="830997"/>
          </a:xfrm>
          <a:prstGeom prst="rect">
            <a:avLst/>
          </a:prstGeom>
        </p:spPr>
        <p:txBody>
          <a:bodyPr wrap="square">
            <a:spAutoFit/>
          </a:bodyPr>
          <a:lstStyle/>
          <a:p>
            <a:pPr lvl="0">
              <a:buClr>
                <a:schemeClr val="dk1"/>
              </a:buClr>
              <a:buSzPts val="1100"/>
            </a:pPr>
            <a:r>
              <a:rPr lang="en-US" sz="2300" b="1" dirty="0">
                <a:solidFill>
                  <a:srgbClr val="082544"/>
                </a:solidFill>
                <a:latin typeface="Open Sans" panose="020B0606030504020204"/>
                <a:ea typeface="Trebuchet MS"/>
                <a:cs typeface="Trebuchet MS"/>
                <a:sym typeface="Trebuchet MS"/>
              </a:rPr>
              <a:t>II. Gridding: Analyzing the Potential Sexual Harassment</a:t>
            </a:r>
            <a:endParaRPr lang="en-US" sz="2300" dirty="0">
              <a:solidFill>
                <a:srgbClr val="082544"/>
              </a:solidFill>
              <a:latin typeface="Open Sans" panose="020B0606030504020204"/>
            </a:endParaRPr>
          </a:p>
        </p:txBody>
      </p:sp>
      <p:sp>
        <p:nvSpPr>
          <p:cNvPr id="3" name="Shape 734">
            <a:extLst>
              <a:ext uri="{FF2B5EF4-FFF2-40B4-BE49-F238E27FC236}">
                <a16:creationId xmlns:a16="http://schemas.microsoft.com/office/drawing/2014/main" id="{4937CBCC-CF20-4437-8F17-71EE25EF8438}"/>
              </a:ext>
            </a:extLst>
          </p:cNvPr>
          <p:cNvSpPr txBox="1">
            <a:spLocks/>
          </p:cNvSpPr>
          <p:nvPr/>
        </p:nvSpPr>
        <p:spPr>
          <a:xfrm>
            <a:off x="997655" y="2395627"/>
            <a:ext cx="6906058" cy="339664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550"/>
              <a:buNone/>
            </a:pPr>
            <a:r>
              <a:rPr lang="en-US" sz="2000" dirty="0">
                <a:solidFill>
                  <a:srgbClr val="082544"/>
                </a:solidFill>
                <a:latin typeface="Open Sans" panose="020B0606030504020204"/>
                <a:ea typeface="Trebuchet MS"/>
                <a:cs typeface="Trebuchet MS"/>
                <a:sym typeface="Trebuchet MS"/>
              </a:rPr>
              <a:t>Using the attached Academic Institution (AI) Policy, review the type(s) of sexual harassment. </a:t>
            </a:r>
          </a:p>
          <a:p>
            <a:pPr marL="0" indent="0">
              <a:spcBef>
                <a:spcPts val="0"/>
              </a:spcBef>
              <a:buClr>
                <a:schemeClr val="dk1"/>
              </a:buClr>
              <a:buSzPts val="550"/>
              <a:buNone/>
            </a:pPr>
            <a:endParaRPr lang="en-US" sz="2000" dirty="0">
              <a:solidFill>
                <a:srgbClr val="082544"/>
              </a:solidFill>
              <a:latin typeface="Open Sans" panose="020B0606030504020204"/>
              <a:ea typeface="Trebuchet MS"/>
              <a:cs typeface="Trebuchet MS"/>
              <a:sym typeface="Trebuchet MS"/>
            </a:endParaRPr>
          </a:p>
          <a:p>
            <a:pPr marL="0" indent="0">
              <a:lnSpc>
                <a:spcPct val="100000"/>
              </a:lnSpc>
              <a:spcBef>
                <a:spcPts val="440"/>
              </a:spcBef>
              <a:buClr>
                <a:schemeClr val="dk1"/>
              </a:buClr>
              <a:buSzPts val="550"/>
              <a:buFont typeface="Arial"/>
              <a:buNone/>
            </a:pPr>
            <a:r>
              <a:rPr lang="en-US" sz="2000" dirty="0">
                <a:solidFill>
                  <a:srgbClr val="082544"/>
                </a:solidFill>
                <a:latin typeface="Open Sans" panose="020B0606030504020204"/>
                <a:ea typeface="Trebuchet MS"/>
                <a:cs typeface="Trebuchet MS"/>
                <a:sym typeface="Trebuchet MS"/>
              </a:rPr>
              <a:t>On the “Gridding Worksheet,” write down the type (choose only 1) of sexual harassment you chose to analyze for this case. Fill in the elements (one per row, use as many sheets as you need) based on the definition as it is written.  </a:t>
            </a:r>
          </a:p>
          <a:p>
            <a:pPr marL="0" indent="0">
              <a:lnSpc>
                <a:spcPct val="100000"/>
              </a:lnSpc>
              <a:spcBef>
                <a:spcPts val="440"/>
              </a:spcBef>
              <a:buClr>
                <a:schemeClr val="dk1"/>
              </a:buClr>
              <a:buSzPts val="550"/>
              <a:buFont typeface="Arial"/>
              <a:buNone/>
            </a:pPr>
            <a:endParaRPr lang="en-US" sz="2000" dirty="0">
              <a:solidFill>
                <a:srgbClr val="082544"/>
              </a:solidFill>
              <a:latin typeface="Open Sans" panose="020B0606030504020204"/>
              <a:ea typeface="Trebuchet MS"/>
              <a:cs typeface="Trebuchet MS"/>
              <a:sym typeface="Trebuchet MS"/>
            </a:endParaRPr>
          </a:p>
          <a:p>
            <a:pPr marL="0" indent="0">
              <a:lnSpc>
                <a:spcPct val="100000"/>
              </a:lnSpc>
              <a:spcBef>
                <a:spcPts val="440"/>
              </a:spcBef>
              <a:buClr>
                <a:schemeClr val="dk1"/>
              </a:buClr>
              <a:buSzPts val="550"/>
              <a:buFont typeface="Arial"/>
              <a:buNone/>
            </a:pPr>
            <a:r>
              <a:rPr lang="en-US" sz="2000" dirty="0">
                <a:solidFill>
                  <a:srgbClr val="082544"/>
                </a:solidFill>
                <a:latin typeface="Open Sans" panose="020B0606030504020204"/>
                <a:ea typeface="Trebuchet MS"/>
                <a:cs typeface="Trebuchet MS"/>
                <a:sym typeface="Trebuchet MS"/>
              </a:rPr>
              <a:t>When you have completed your Grid, please be prepared to discuss it with the group.</a:t>
            </a:r>
          </a:p>
          <a:p>
            <a:pPr marL="0" indent="0">
              <a:lnSpc>
                <a:spcPct val="100000"/>
              </a:lnSpc>
              <a:spcBef>
                <a:spcPts val="440"/>
              </a:spcBef>
              <a:buClr>
                <a:schemeClr val="dk1"/>
              </a:buClr>
              <a:buSzPts val="550"/>
              <a:buFont typeface="Arial"/>
              <a:buNone/>
            </a:pPr>
            <a:endParaRPr lang="en-US" dirty="0">
              <a:solidFill>
                <a:srgbClr val="082544"/>
              </a:solidFill>
            </a:endParaRPr>
          </a:p>
        </p:txBody>
      </p:sp>
    </p:spTree>
    <p:extLst>
      <p:ext uri="{BB962C8B-B14F-4D97-AF65-F5344CB8AC3E}">
        <p14:creationId xmlns:p14="http://schemas.microsoft.com/office/powerpoint/2010/main" val="214134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51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61C21-E604-46A9-9DFE-A970F07D910E}"/>
              </a:ext>
            </a:extLst>
          </p:cNvPr>
          <p:cNvSpPr>
            <a:spLocks noGrp="1"/>
          </p:cNvSpPr>
          <p:nvPr>
            <p:ph type="body" sz="quarter" idx="10"/>
          </p:nvPr>
        </p:nvSpPr>
        <p:spPr/>
        <p:txBody>
          <a:bodyPr/>
          <a:lstStyle/>
          <a:p>
            <a:r>
              <a:rPr lang="en-US" dirty="0"/>
              <a:t>3</a:t>
            </a:r>
          </a:p>
        </p:txBody>
      </p:sp>
      <p:sp>
        <p:nvSpPr>
          <p:cNvPr id="3" name="Text Placeholder 2">
            <a:extLst>
              <a:ext uri="{FF2B5EF4-FFF2-40B4-BE49-F238E27FC236}">
                <a16:creationId xmlns:a16="http://schemas.microsoft.com/office/drawing/2014/main" id="{6A1D08BE-8EF1-4703-A063-BE61AADF2243}"/>
              </a:ext>
            </a:extLst>
          </p:cNvPr>
          <p:cNvSpPr>
            <a:spLocks noGrp="1"/>
          </p:cNvSpPr>
          <p:nvPr>
            <p:ph type="body" sz="quarter" idx="11"/>
          </p:nvPr>
        </p:nvSpPr>
        <p:spPr/>
        <p:txBody>
          <a:bodyPr anchor="ctr"/>
          <a:lstStyle/>
          <a:p>
            <a:r>
              <a:rPr lang="en-US" sz="3600" dirty="0">
                <a:latin typeface="Open Sans" panose="020B0606030504020204" pitchFamily="34" charset="0"/>
                <a:ea typeface="Open Sans" panose="020B0606030504020204" pitchFamily="34" charset="0"/>
                <a:cs typeface="Open Sans" panose="020B0606030504020204" pitchFamily="34" charset="0"/>
              </a:rPr>
              <a:t>Developing Your Own Questioning Plan</a:t>
            </a:r>
          </a:p>
        </p:txBody>
      </p:sp>
    </p:spTree>
    <p:extLst>
      <p:ext uri="{BB962C8B-B14F-4D97-AF65-F5344CB8AC3E}">
        <p14:creationId xmlns:p14="http://schemas.microsoft.com/office/powerpoint/2010/main" val="383787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443059" y="947411"/>
            <a:ext cx="8166518" cy="515459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a:buClr>
                <a:srgbClr val="000000"/>
              </a:buClr>
              <a:defRPr/>
            </a:pPr>
            <a:r>
              <a:rPr lang="en-US" sz="2400" dirty="0">
                <a:solidFill>
                  <a:srgbClr val="082544"/>
                </a:solidFill>
                <a:latin typeface="Open Sans" panose="020B0606030504020204"/>
              </a:rPr>
              <a:t>What’s your investigative focus?</a:t>
            </a: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r>
              <a:rPr lang="en-US" sz="2400" dirty="0">
                <a:solidFill>
                  <a:srgbClr val="082544"/>
                </a:solidFill>
                <a:latin typeface="Open Sans" panose="020B0606030504020204"/>
              </a:rPr>
              <a:t>How do you determine what specific questions you need to ask the parties?</a:t>
            </a: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r>
              <a:rPr kumimoji="0" lang="en-US" sz="2400" b="0" i="0" u="none" strike="noStrike" kern="0" cap="none" spc="0" normalizeH="0" baseline="0" noProof="0" dirty="0">
                <a:ln>
                  <a:noFill/>
                </a:ln>
                <a:solidFill>
                  <a:srgbClr val="082544"/>
                </a:solidFill>
                <a:effectLst/>
                <a:uLnTx/>
                <a:uFillTx/>
                <a:latin typeface="Open Sans" panose="020B0606030504020204"/>
                <a:sym typeface="Trebuchet MS"/>
              </a:rPr>
              <a:t>What happens when information is disclosed to the investigator that indicates another potential policy violation the institution never knew about?</a:t>
            </a:r>
          </a:p>
          <a:p>
            <a:pPr>
              <a:buClr>
                <a:srgbClr val="000000"/>
              </a:buClr>
              <a:defRPr/>
            </a:pP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r>
              <a:rPr lang="en-US" sz="2400" dirty="0">
                <a:solidFill>
                  <a:srgbClr val="082544"/>
                </a:solidFill>
                <a:latin typeface="Open Sans" panose="020B0606030504020204"/>
              </a:rPr>
              <a:t>How can you appropriately prepare for your witness interviews?  Why would you ask specific questions?</a:t>
            </a:r>
            <a:endParaRPr kumimoji="0" lang="en-US" sz="2400" b="0" i="0" u="none" strike="noStrike" kern="0" cap="none" spc="0" normalizeH="0" baseline="0" noProof="0" dirty="0">
              <a:ln>
                <a:noFill/>
              </a:ln>
              <a:solidFill>
                <a:srgbClr val="082544"/>
              </a:solidFill>
              <a:effectLst/>
              <a:uLnTx/>
              <a:uFillTx/>
              <a:latin typeface="Open Sans" panose="020B0606030504020204"/>
              <a:sym typeface="Trebuchet MS"/>
            </a:endParaRPr>
          </a:p>
          <a:p>
            <a:pPr>
              <a:buClr>
                <a:srgbClr val="000000"/>
              </a:buClr>
              <a:defRPr/>
            </a:pPr>
            <a:endParaRPr kumimoji="0" lang="en-US" sz="2400" b="0" i="0" u="none" strike="noStrike" kern="0" cap="none" spc="0" normalizeH="0" baseline="0" noProof="0" dirty="0">
              <a:ln>
                <a:noFill/>
              </a:ln>
              <a:solidFill>
                <a:srgbClr val="000000"/>
              </a:solidFill>
              <a:effectLst/>
              <a:uLnTx/>
              <a:uFillTx/>
              <a:latin typeface="Calibri" panose="020F0502020204030204"/>
              <a:sym typeface="Trebuchet MS"/>
            </a:endParaRPr>
          </a:p>
          <a:p>
            <a:pPr lvl="1">
              <a:buClr>
                <a:srgbClr val="000000"/>
              </a:buClr>
              <a:defRPr/>
            </a:pPr>
            <a:endParaRPr kumimoji="0" lang="en-US" sz="2200" b="0" i="0" u="none" strike="noStrike" kern="0" cap="none" spc="0" normalizeH="0" baseline="0" noProof="0" dirty="0">
              <a:ln>
                <a:noFill/>
              </a:ln>
              <a:solidFill>
                <a:srgbClr val="000000"/>
              </a:solidFill>
              <a:effectLst/>
              <a:uLnTx/>
              <a:uFillTx/>
              <a:latin typeface="Trebuchet MS"/>
              <a:sym typeface="Trebuchet MS"/>
            </a:endParaRPr>
          </a:p>
        </p:txBody>
      </p:sp>
      <p:sp>
        <p:nvSpPr>
          <p:cNvPr id="6" name="Content Placeholder 12">
            <a:extLst>
              <a:ext uri="{FF2B5EF4-FFF2-40B4-BE49-F238E27FC236}">
                <a16:creationId xmlns:a16="http://schemas.microsoft.com/office/drawing/2014/main" id="{D990DC79-F86D-0046-A132-D959BFBBAC06}"/>
              </a:ext>
            </a:extLst>
          </p:cNvPr>
          <p:cNvSpPr txBox="1">
            <a:spLocks/>
          </p:cNvSpPr>
          <p:nvPr/>
        </p:nvSpPr>
        <p:spPr>
          <a:xfrm>
            <a:off x="443059" y="282812"/>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Developing Your Own Questioning Plan</a:t>
            </a:r>
          </a:p>
        </p:txBody>
      </p:sp>
      <p:sp>
        <p:nvSpPr>
          <p:cNvPr id="7" name="Rectangle 6">
            <a:extLst>
              <a:ext uri="{FF2B5EF4-FFF2-40B4-BE49-F238E27FC236}">
                <a16:creationId xmlns:a16="http://schemas.microsoft.com/office/drawing/2014/main" id="{B2C94A9A-761A-BD45-AA4D-643D72313B81}"/>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289733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0FC460FD-82B5-478A-A012-7AAAD76D043C}"/>
              </a:ext>
            </a:extLst>
          </p:cNvPr>
          <p:cNvSpPr>
            <a:spLocks noGrp="1"/>
          </p:cNvSpPr>
          <p:nvPr>
            <p:ph type="body" sz="quarter" idx="10"/>
          </p:nvPr>
        </p:nvSpPr>
        <p:spPr/>
        <p:txBody>
          <a:bodyPr/>
          <a:lstStyle/>
          <a:p>
            <a:r>
              <a:rPr lang="en-US" b="1" dirty="0"/>
              <a:t>April 16, 2021</a:t>
            </a:r>
            <a:endParaRPr lang="en-US" sz="1200" b="1" dirty="0"/>
          </a:p>
          <a:p>
            <a:endParaRPr lang="en-US" sz="1200" b="1" dirty="0"/>
          </a:p>
          <a:p>
            <a:r>
              <a:rPr lang="en-US" sz="1800" b="1" dirty="0"/>
              <a:t>Section 1:</a:t>
            </a:r>
          </a:p>
          <a:p>
            <a:r>
              <a:rPr lang="en-US" sz="1800" dirty="0"/>
              <a:t>Review of a Policy-Informed Investigation &amp; Understanding Relevance</a:t>
            </a:r>
          </a:p>
          <a:p>
            <a:endParaRPr lang="en-US" sz="1800" b="1" dirty="0"/>
          </a:p>
          <a:p>
            <a:r>
              <a:rPr lang="en-US" sz="1800" b="1" dirty="0"/>
              <a:t>Section 2:</a:t>
            </a:r>
          </a:p>
          <a:p>
            <a:r>
              <a:rPr lang="en-US" sz="1800" dirty="0"/>
              <a:t>Policy Grid Demo</a:t>
            </a:r>
          </a:p>
          <a:p>
            <a:endParaRPr lang="en-US" sz="1800" b="1" dirty="0"/>
          </a:p>
          <a:p>
            <a:r>
              <a:rPr lang="en-US" sz="1800" b="1" dirty="0"/>
              <a:t>Section 3:</a:t>
            </a:r>
          </a:p>
          <a:p>
            <a:r>
              <a:rPr lang="en-US" sz="1800" dirty="0"/>
              <a:t>Developing Your Own Questioning Plan</a:t>
            </a:r>
            <a:endParaRPr lang="en-US" sz="3200" dirty="0"/>
          </a:p>
        </p:txBody>
      </p:sp>
    </p:spTree>
    <p:extLst>
      <p:ext uri="{BB962C8B-B14F-4D97-AF65-F5344CB8AC3E}">
        <p14:creationId xmlns:p14="http://schemas.microsoft.com/office/powerpoint/2010/main" val="304333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3564F-9570-40ED-AFE2-B5AF2C836603}"/>
              </a:ext>
            </a:extLst>
          </p:cNvPr>
          <p:cNvSpPr txBox="1"/>
          <p:nvPr/>
        </p:nvSpPr>
        <p:spPr>
          <a:xfrm>
            <a:off x="442971" y="1469737"/>
            <a:ext cx="8539576" cy="480131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To establish rapport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To receive foundational/background information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To receive information </a:t>
            </a:r>
            <a:r>
              <a:rPr lang="en-US" sz="2400" kern="1200" dirty="0">
                <a:solidFill>
                  <a:srgbClr val="082544"/>
                </a:solidFill>
                <a:latin typeface="Open Sans" panose="020B0606030504020204"/>
                <a:ea typeface="+mn-ea"/>
                <a:cs typeface="+mn-cs"/>
              </a:rPr>
              <a:t>specific to policy</a:t>
            </a: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 “elements”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To test witness credibility</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To corroborate information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To verify/clarify previous facts provided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What are some other reasons why an investigator would ask a witness a question?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kern="1200" dirty="0">
              <a:solidFill>
                <a:srgbClr val="082544"/>
              </a:solidFill>
              <a:latin typeface="Open Sans" panose="020B0606030504020204"/>
              <a:ea typeface="+mn-ea"/>
              <a:cs typeface="+mn-cs"/>
            </a:endParaRPr>
          </a:p>
          <a:p>
            <a:pPr defTabSz="457200">
              <a:buClrTx/>
            </a:pPr>
            <a:r>
              <a:rPr kumimoji="0" lang="en-US" sz="2400" b="0" i="0" u="none" strike="noStrike" kern="1200" cap="none" spc="0" normalizeH="0" baseline="0" noProof="0" dirty="0">
                <a:ln>
                  <a:noFill/>
                </a:ln>
                <a:solidFill>
                  <a:srgbClr val="082544"/>
                </a:solidFill>
                <a:effectLst/>
                <a:uLnTx/>
                <a:uFillTx/>
                <a:latin typeface="Open Sans" panose="020B0606030504020204"/>
                <a:ea typeface="+mn-ea"/>
                <a:cs typeface="+mn-cs"/>
              </a:rPr>
              <a:t>REMEMBER: The reason WHY you are asking the question is important.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2544"/>
              </a:solidFill>
              <a:effectLst/>
              <a:uLnTx/>
              <a:uFillTx/>
              <a:latin typeface="Open Sans" panose="020B0606030504020204"/>
              <a:ea typeface="+mn-ea"/>
              <a:cs typeface="+mn-cs"/>
            </a:endParaRPr>
          </a:p>
        </p:txBody>
      </p:sp>
      <p:sp>
        <p:nvSpPr>
          <p:cNvPr id="6" name="Content Placeholder 12">
            <a:extLst>
              <a:ext uri="{FF2B5EF4-FFF2-40B4-BE49-F238E27FC236}">
                <a16:creationId xmlns:a16="http://schemas.microsoft.com/office/drawing/2014/main" id="{A734792C-C425-FC4E-94BB-4044DAAD6D36}"/>
              </a:ext>
            </a:extLst>
          </p:cNvPr>
          <p:cNvSpPr txBox="1">
            <a:spLocks/>
          </p:cNvSpPr>
          <p:nvPr/>
        </p:nvSpPr>
        <p:spPr>
          <a:xfrm>
            <a:off x="442971" y="292241"/>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Basic reasons why Interviewers would ask a witness a question</a:t>
            </a:r>
          </a:p>
        </p:txBody>
      </p:sp>
      <p:sp>
        <p:nvSpPr>
          <p:cNvPr id="7" name="Rectangle 6">
            <a:extLst>
              <a:ext uri="{FF2B5EF4-FFF2-40B4-BE49-F238E27FC236}">
                <a16:creationId xmlns:a16="http://schemas.microsoft.com/office/drawing/2014/main" id="{30BA8C7B-AE48-9748-9D84-86967CFC1954}"/>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3354872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3FDEC3-7F38-4EAF-B0E2-3BF148D0FF77}"/>
              </a:ext>
            </a:extLst>
          </p:cNvPr>
          <p:cNvSpPr txBox="1">
            <a:spLocks/>
          </p:cNvSpPr>
          <p:nvPr/>
        </p:nvSpPr>
        <p:spPr>
          <a:xfrm>
            <a:off x="442971" y="1081143"/>
            <a:ext cx="4976013" cy="5390395"/>
          </a:xfrm>
          <a:prstGeom prst="rect">
            <a:avLst/>
          </a:prstGeom>
        </p:spPr>
        <p:txBody>
          <a:bodyPr spcFirstLastPara="1" vert="horz" lIns="91440" tIns="45720" rIns="91440" bIns="45720" rtlCol="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1pPr>
            <a:lvl2pPr marL="914400" marR="0" lvl="1"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2pPr>
            <a:lvl3pPr marL="1371600" marR="0" lvl="2"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r>
              <a:rPr kumimoji="0" lang="en-US" b="0" i="0" u="none" strike="noStrike" kern="1200" cap="none" spc="0" normalizeH="0" baseline="0" noProof="0" dirty="0">
                <a:ln>
                  <a:noFill/>
                </a:ln>
                <a:solidFill>
                  <a:srgbClr val="082544"/>
                </a:solidFill>
                <a:effectLst/>
                <a:uLnTx/>
                <a:uFillTx/>
                <a:latin typeface="Open Sans" panose="020B0606030504020204"/>
                <a:ea typeface="+mn-ea"/>
                <a:cs typeface="+mn-cs"/>
                <a:sym typeface="Trebuchet MS"/>
              </a:rPr>
              <a:t>“Open-ended” — asking questions in a manner that allows the witness to provide a narrative (e.g., “What did you do last week?”)</a:t>
            </a:r>
          </a:p>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b="0" i="0" u="none" strike="noStrike" kern="1200" cap="none" spc="0" normalizeH="0" baseline="0" noProof="0" dirty="0">
              <a:ln>
                <a:noFill/>
              </a:ln>
              <a:solidFill>
                <a:srgbClr val="082544"/>
              </a:solidFill>
              <a:effectLst/>
              <a:uLnTx/>
              <a:uFillTx/>
              <a:latin typeface="Open Sans" panose="020B0606030504020204"/>
              <a:ea typeface="+mn-ea"/>
              <a:cs typeface="+mn-cs"/>
              <a:sym typeface="Trebuchet MS"/>
            </a:endParaRPr>
          </a:p>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r>
              <a:rPr kumimoji="0" lang="en-US" b="0" i="0" u="none" strike="noStrike" kern="1200" cap="none" spc="0" normalizeH="0" baseline="0" noProof="0" dirty="0">
                <a:ln>
                  <a:noFill/>
                </a:ln>
                <a:solidFill>
                  <a:srgbClr val="082544"/>
                </a:solidFill>
                <a:effectLst/>
                <a:uLnTx/>
                <a:uFillTx/>
                <a:latin typeface="Open Sans" panose="020B0606030504020204"/>
                <a:ea typeface="+mn-ea"/>
                <a:cs typeface="+mn-cs"/>
                <a:sym typeface="Trebuchet MS"/>
              </a:rPr>
              <a:t>“Leading” — you only want a “yes," “no,” or a very specific answer (e.g., “You went to the party at 615 Harriet Avenue on Friday the 13th, correct?”)</a:t>
            </a:r>
          </a:p>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b="0" i="0" u="none" strike="noStrike" kern="1200" cap="none" spc="0" normalizeH="0" baseline="0" noProof="0" dirty="0">
              <a:ln>
                <a:noFill/>
              </a:ln>
              <a:solidFill>
                <a:srgbClr val="082544"/>
              </a:solidFill>
              <a:effectLst/>
              <a:uLnTx/>
              <a:uFillTx/>
              <a:latin typeface="Open Sans" panose="020B0606030504020204"/>
              <a:ea typeface="+mn-ea"/>
              <a:cs typeface="+mn-cs"/>
              <a:sym typeface="Trebuchet MS"/>
            </a:endParaRPr>
          </a:p>
          <a:p>
            <a:pPr marL="457200" marR="0" lvl="0"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r>
              <a:rPr kumimoji="0" lang="en-US" b="0" i="0" u="none" strike="noStrike" kern="1200" cap="none" spc="0" normalizeH="0" baseline="0" noProof="0" dirty="0">
                <a:ln>
                  <a:noFill/>
                </a:ln>
                <a:solidFill>
                  <a:srgbClr val="082544"/>
                </a:solidFill>
                <a:effectLst/>
                <a:uLnTx/>
                <a:uFillTx/>
                <a:latin typeface="Open Sans" panose="020B0606030504020204"/>
                <a:ea typeface="+mn-ea"/>
                <a:cs typeface="+mn-cs"/>
                <a:sym typeface="Trebuchet MS"/>
              </a:rPr>
              <a:t>Start with open-ended and then narrow down the questions as the witness begins to give you more detail.</a:t>
            </a:r>
          </a:p>
          <a:p>
            <a:pPr marL="546100" marR="0" lvl="1" indent="-228600" algn="l" defTabSz="914400" rtl="0" eaLnBrk="1" fontAlgn="auto" latinLnBrk="0" hangingPunct="1">
              <a:lnSpc>
                <a:spcPct val="90000"/>
              </a:lnSpc>
              <a:spcBef>
                <a:spcPts val="440"/>
              </a:spcBef>
              <a:spcAft>
                <a:spcPts val="0"/>
              </a:spcAft>
              <a:buClr>
                <a:srgbClr val="000000"/>
              </a:buClr>
              <a:buSzPts val="2200"/>
              <a:buFont typeface="Arial" panose="020B0604020202020204" pitchFamily="34" charset="0"/>
              <a:buChar char="•"/>
              <a:tabLst/>
              <a:defRPr/>
            </a:pPr>
            <a:endParaRPr kumimoji="0" lang="en-US" b="0" i="0" u="none" strike="noStrike" kern="1200" cap="none" spc="0" normalizeH="0" baseline="0" noProof="0" dirty="0">
              <a:ln>
                <a:noFill/>
              </a:ln>
              <a:solidFill>
                <a:srgbClr val="082544"/>
              </a:solidFill>
              <a:effectLst/>
              <a:uLnTx/>
              <a:uFillTx/>
              <a:latin typeface="Calibri" panose="020F0502020204030204"/>
              <a:ea typeface="+mn-ea"/>
              <a:cs typeface="+mn-cs"/>
              <a:sym typeface="Trebuchet MS"/>
            </a:endParaRPr>
          </a:p>
        </p:txBody>
      </p:sp>
      <p:pic>
        <p:nvPicPr>
          <p:cNvPr id="5" name="Picture 4" descr="A colorful funnel">
            <a:extLst>
              <a:ext uri="{FF2B5EF4-FFF2-40B4-BE49-F238E27FC236}">
                <a16:creationId xmlns:a16="http://schemas.microsoft.com/office/drawing/2014/main" id="{4AC8B0FF-004F-46B7-9FC2-573A77ED3959}"/>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l="5455" r="6862" b="2"/>
          <a:stretch/>
        </p:blipFill>
        <p:spPr>
          <a:xfrm>
            <a:off x="5560389" y="1520687"/>
            <a:ext cx="3292950" cy="4256170"/>
          </a:xfrm>
          <a:prstGeom prst="rect">
            <a:avLst/>
          </a:prstGeom>
        </p:spPr>
      </p:pic>
      <p:sp>
        <p:nvSpPr>
          <p:cNvPr id="13" name="Content Placeholder 12">
            <a:extLst>
              <a:ext uri="{FF2B5EF4-FFF2-40B4-BE49-F238E27FC236}">
                <a16:creationId xmlns:a16="http://schemas.microsoft.com/office/drawing/2014/main" id="{EB8D4726-7E8E-2F4D-ADEF-E61182D7CF39}"/>
              </a:ext>
            </a:extLst>
          </p:cNvPr>
          <p:cNvSpPr txBox="1">
            <a:spLocks/>
          </p:cNvSpPr>
          <p:nvPr/>
        </p:nvSpPr>
        <p:spPr>
          <a:xfrm>
            <a:off x="442971" y="292241"/>
            <a:ext cx="8539576"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buClrTx/>
              <a:buNone/>
              <a:defRPr/>
            </a:pPr>
            <a:r>
              <a:rPr lang="en-US" sz="3200" b="1" dirty="0">
                <a:solidFill>
                  <a:srgbClr val="082544"/>
                </a:solidFill>
                <a:latin typeface="Open Sans" panose="020B0606030504020204"/>
              </a:rPr>
              <a:t>Types of Questions</a:t>
            </a:r>
          </a:p>
        </p:txBody>
      </p:sp>
      <p:sp>
        <p:nvSpPr>
          <p:cNvPr id="14" name="Rectangle 13">
            <a:extLst>
              <a:ext uri="{FF2B5EF4-FFF2-40B4-BE49-F238E27FC236}">
                <a16:creationId xmlns:a16="http://schemas.microsoft.com/office/drawing/2014/main" id="{438E3987-ABE4-FD46-80C2-BA31D92D0795}"/>
              </a:ext>
            </a:extLst>
          </p:cNvPr>
          <p:cNvSpPr/>
          <p:nvPr/>
        </p:nvSpPr>
        <p:spPr>
          <a:xfrm rot="5400000">
            <a:off x="46415" y="364157"/>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34893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A6C7C-13F2-4548-AF6D-6E27F14AB331}"/>
              </a:ext>
            </a:extLst>
          </p:cNvPr>
          <p:cNvSpPr/>
          <p:nvPr/>
        </p:nvSpPr>
        <p:spPr>
          <a:xfrm>
            <a:off x="986898" y="1704480"/>
            <a:ext cx="690605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2400" b="1" i="0" u="none" strike="noStrike" kern="0" cap="none" spc="0" normalizeH="0" baseline="0" noProof="0" dirty="0">
                <a:ln>
                  <a:noFill/>
                </a:ln>
                <a:solidFill>
                  <a:srgbClr val="082544"/>
                </a:solidFill>
                <a:effectLst/>
                <a:uLnTx/>
                <a:uFillTx/>
                <a:latin typeface="Open Sans" panose="020B0606030504020204"/>
                <a:ea typeface="Trebuchet MS"/>
                <a:cs typeface="Trebuchet MS"/>
                <a:sym typeface="Trebuchet MS"/>
              </a:rPr>
              <a:t>III. </a:t>
            </a:r>
            <a:r>
              <a:rPr lang="en-US" sz="2400" b="1" dirty="0">
                <a:solidFill>
                  <a:srgbClr val="082544"/>
                </a:solidFill>
                <a:latin typeface="Open Sans" panose="020B0606030504020204"/>
                <a:ea typeface="Trebuchet MS"/>
                <a:cs typeface="Trebuchet MS"/>
                <a:sym typeface="Trebuchet MS"/>
              </a:rPr>
              <a:t>Develop some “relevant” questions</a:t>
            </a:r>
            <a:endParaRPr kumimoji="0" lang="en-US" sz="2400" b="0" i="0" u="none" strike="noStrike" kern="0" cap="none" spc="0" normalizeH="0" baseline="0" noProof="0" dirty="0">
              <a:ln>
                <a:noFill/>
              </a:ln>
              <a:solidFill>
                <a:srgbClr val="082544"/>
              </a:solidFill>
              <a:effectLst/>
              <a:uLnTx/>
              <a:uFillTx/>
              <a:latin typeface="Open Sans" panose="020B0606030504020204"/>
              <a:cs typeface="Arial"/>
              <a:sym typeface="Arial"/>
            </a:endParaRPr>
          </a:p>
        </p:txBody>
      </p:sp>
      <p:sp>
        <p:nvSpPr>
          <p:cNvPr id="3" name="Shape 734">
            <a:extLst>
              <a:ext uri="{FF2B5EF4-FFF2-40B4-BE49-F238E27FC236}">
                <a16:creationId xmlns:a16="http://schemas.microsoft.com/office/drawing/2014/main" id="{4937CBCC-CF20-4437-8F17-71EE25EF8438}"/>
              </a:ext>
            </a:extLst>
          </p:cNvPr>
          <p:cNvSpPr txBox="1">
            <a:spLocks/>
          </p:cNvSpPr>
          <p:nvPr/>
        </p:nvSpPr>
        <p:spPr>
          <a:xfrm>
            <a:off x="986898" y="2274307"/>
            <a:ext cx="6906058" cy="3396648"/>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prstClr val="black"/>
              </a:buClr>
              <a:buSzPts val="550"/>
              <a:buFont typeface="Arial" panose="020B0604020202020204" pitchFamily="34" charset="0"/>
              <a:buNone/>
              <a:tabLst/>
              <a:defRPr/>
            </a:pPr>
            <a:r>
              <a:rPr kumimoji="0" lang="en-US" sz="2000" b="0" i="0" u="none" strike="noStrike" kern="1200" cap="none" spc="0" normalizeH="0" baseline="0" noProof="0" dirty="0">
                <a:ln>
                  <a:noFill/>
                </a:ln>
                <a:solidFill>
                  <a:srgbClr val="082544"/>
                </a:solidFill>
                <a:effectLst/>
                <a:uLnTx/>
                <a:uFillTx/>
                <a:latin typeface="Open Sans" panose="020B0606030504020204"/>
                <a:ea typeface="Trebuchet MS"/>
                <a:cs typeface="Trebuchet MS"/>
                <a:sym typeface="Trebuchet MS"/>
              </a:rPr>
              <a:t>Using the “Gridding Worksheet” you prepared for Activity II, write corresponding questions for each element.  If information was provided by the (C), think about asking clarifying or follow up questions when necessary.  </a:t>
            </a:r>
          </a:p>
          <a:p>
            <a:pPr marL="0" marR="0" lvl="0" indent="0" algn="l" defTabSz="914400" rtl="0" eaLnBrk="1" fontAlgn="auto" latinLnBrk="0" hangingPunct="1">
              <a:lnSpc>
                <a:spcPct val="90000"/>
              </a:lnSpc>
              <a:spcBef>
                <a:spcPts val="0"/>
              </a:spcBef>
              <a:spcAft>
                <a:spcPts val="0"/>
              </a:spcAft>
              <a:buClr>
                <a:prstClr val="black"/>
              </a:buClr>
              <a:buSzPts val="550"/>
              <a:buFont typeface="Arial" panose="020B0604020202020204" pitchFamily="34" charset="0"/>
              <a:buNone/>
              <a:tabLst/>
              <a:defRPr/>
            </a:pPr>
            <a:endParaRPr lang="en-US" sz="2000" dirty="0">
              <a:solidFill>
                <a:srgbClr val="082544"/>
              </a:solidFill>
              <a:latin typeface="Open Sans" panose="020B0606030504020204"/>
              <a:ea typeface="Trebuchet MS"/>
              <a:cs typeface="Trebuchet MS"/>
              <a:sym typeface="Trebuchet MS"/>
            </a:endParaRPr>
          </a:p>
          <a:p>
            <a:pPr marL="0" marR="0" lvl="0" indent="0" algn="l" defTabSz="914400" rtl="0" eaLnBrk="1" fontAlgn="auto" latinLnBrk="0" hangingPunct="1">
              <a:lnSpc>
                <a:spcPct val="90000"/>
              </a:lnSpc>
              <a:spcBef>
                <a:spcPts val="0"/>
              </a:spcBef>
              <a:spcAft>
                <a:spcPts val="0"/>
              </a:spcAft>
              <a:buClr>
                <a:prstClr val="black"/>
              </a:buClr>
              <a:buSzPts val="550"/>
              <a:buFont typeface="Arial" panose="020B0604020202020204" pitchFamily="34" charset="0"/>
              <a:buNone/>
              <a:tabLst/>
              <a:defRPr/>
            </a:pPr>
            <a:r>
              <a:rPr kumimoji="0" lang="en-US" sz="2000" b="0" i="0" u="none" strike="noStrike" kern="1200" cap="none" spc="0" normalizeH="0" baseline="0" noProof="0" dirty="0">
                <a:ln>
                  <a:noFill/>
                </a:ln>
                <a:solidFill>
                  <a:srgbClr val="082544"/>
                </a:solidFill>
                <a:effectLst/>
                <a:uLnTx/>
                <a:uFillTx/>
                <a:latin typeface="Open Sans" panose="020B0606030504020204"/>
                <a:ea typeface="Trebuchet MS"/>
                <a:cs typeface="Trebuchet MS"/>
                <a:sym typeface="Trebuchet MS"/>
              </a:rPr>
              <a:t>Place questions in the “Interview Questions” column.  </a:t>
            </a:r>
            <a:endParaRPr lang="en-US" sz="2000" dirty="0">
              <a:solidFill>
                <a:srgbClr val="082544"/>
              </a:solidFill>
              <a:latin typeface="Open Sans" panose="020B0606030504020204"/>
              <a:ea typeface="Trebuchet MS"/>
              <a:cs typeface="Trebuchet MS"/>
              <a:sym typeface="Trebuchet MS"/>
            </a:endParaRPr>
          </a:p>
          <a:p>
            <a:pPr marL="0" marR="0" lvl="0" indent="0" algn="l" defTabSz="914400" rtl="0" eaLnBrk="1" fontAlgn="auto" latinLnBrk="0" hangingPunct="1">
              <a:lnSpc>
                <a:spcPct val="90000"/>
              </a:lnSpc>
              <a:spcBef>
                <a:spcPts val="0"/>
              </a:spcBef>
              <a:spcAft>
                <a:spcPts val="0"/>
              </a:spcAft>
              <a:buClr>
                <a:prstClr val="black"/>
              </a:buClr>
              <a:buSzPts val="550"/>
              <a:buFont typeface="Arial" panose="020B0604020202020204" pitchFamily="34" charset="0"/>
              <a:buNone/>
              <a:tabLst/>
              <a:defRPr/>
            </a:pPr>
            <a:endParaRPr kumimoji="0" lang="en-US" sz="2000" b="0" i="0" u="none" strike="noStrike" kern="1200" cap="none" spc="0" normalizeH="0" baseline="0" noProof="0" dirty="0">
              <a:ln>
                <a:noFill/>
              </a:ln>
              <a:solidFill>
                <a:srgbClr val="082544"/>
              </a:solidFill>
              <a:effectLst/>
              <a:uLnTx/>
              <a:uFillTx/>
              <a:latin typeface="Open Sans" panose="020B0606030504020204"/>
              <a:ea typeface="Trebuchet MS"/>
              <a:cs typeface="Trebuchet MS"/>
              <a:sym typeface="Trebuchet MS"/>
            </a:endParaRPr>
          </a:p>
          <a:p>
            <a:pPr marL="0" marR="0" lvl="0" indent="0" algn="l" defTabSz="914400" rtl="0" eaLnBrk="1" fontAlgn="auto" latinLnBrk="0" hangingPunct="1">
              <a:lnSpc>
                <a:spcPct val="90000"/>
              </a:lnSpc>
              <a:spcBef>
                <a:spcPts val="0"/>
              </a:spcBef>
              <a:spcAft>
                <a:spcPts val="0"/>
              </a:spcAft>
              <a:buClr>
                <a:prstClr val="black"/>
              </a:buClr>
              <a:buSzPts val="550"/>
              <a:buFont typeface="Arial" panose="020B0604020202020204" pitchFamily="34" charset="0"/>
              <a:buNone/>
              <a:tabLst/>
              <a:defRPr/>
            </a:pPr>
            <a:r>
              <a:rPr lang="en-US" sz="2000" dirty="0">
                <a:solidFill>
                  <a:srgbClr val="082544"/>
                </a:solidFill>
                <a:latin typeface="Open Sans" panose="020B0606030504020204"/>
                <a:ea typeface="Trebuchet MS"/>
                <a:cs typeface="Trebuchet MS"/>
                <a:sym typeface="Trebuchet MS"/>
              </a:rPr>
              <a:t>P</a:t>
            </a:r>
            <a:r>
              <a:rPr kumimoji="0" lang="en-US" sz="2000" b="0" i="0" u="none" strike="noStrike" kern="1200" cap="none" spc="0" normalizeH="0" baseline="0" noProof="0" dirty="0">
                <a:ln>
                  <a:noFill/>
                </a:ln>
                <a:solidFill>
                  <a:srgbClr val="082544"/>
                </a:solidFill>
                <a:effectLst/>
                <a:uLnTx/>
                <a:uFillTx/>
                <a:latin typeface="Open Sans" panose="020B0606030504020204"/>
                <a:ea typeface="Trebuchet MS"/>
                <a:cs typeface="Trebuchet MS"/>
                <a:sym typeface="Trebuchet MS"/>
              </a:rPr>
              <a:t>ease be prepared to share your grid and discuss </a:t>
            </a:r>
            <a:r>
              <a:rPr lang="en-US" sz="2000" dirty="0">
                <a:solidFill>
                  <a:srgbClr val="082544"/>
                </a:solidFill>
                <a:latin typeface="Open Sans" panose="020B0606030504020204"/>
                <a:ea typeface="Trebuchet MS"/>
                <a:cs typeface="Trebuchet MS"/>
                <a:sym typeface="Trebuchet MS"/>
              </a:rPr>
              <a:t>your identified questions</a:t>
            </a:r>
            <a:r>
              <a:rPr kumimoji="0" lang="en-US" sz="2000" b="0" i="0" u="none" strike="noStrike" kern="1200" cap="none" spc="0" normalizeH="0" baseline="0" noProof="0" dirty="0">
                <a:ln>
                  <a:noFill/>
                </a:ln>
                <a:solidFill>
                  <a:srgbClr val="082544"/>
                </a:solidFill>
                <a:effectLst/>
                <a:uLnTx/>
                <a:uFillTx/>
                <a:latin typeface="Open Sans" panose="020B0606030504020204"/>
                <a:ea typeface="Trebuchet MS"/>
                <a:cs typeface="Trebuchet MS"/>
                <a:sym typeface="Trebuchet MS"/>
              </a:rPr>
              <a:t> with the group.</a:t>
            </a:r>
          </a:p>
          <a:p>
            <a:pPr marL="0" marR="0" lvl="0" indent="0" algn="l" defTabSz="914400" rtl="0" eaLnBrk="1" fontAlgn="auto" latinLnBrk="0" hangingPunct="1">
              <a:lnSpc>
                <a:spcPct val="100000"/>
              </a:lnSpc>
              <a:spcBef>
                <a:spcPts val="440"/>
              </a:spcBef>
              <a:spcAft>
                <a:spcPts val="0"/>
              </a:spcAft>
              <a:buClr>
                <a:prstClr val="black"/>
              </a:buClr>
              <a:buSzPts val="550"/>
              <a:buFont typeface="Arial"/>
              <a:buNone/>
              <a:tabLst/>
              <a:defRPr/>
            </a:pPr>
            <a:endParaRPr kumimoji="0" lang="en-US" sz="2800" b="0" i="0" u="none" strike="noStrike" kern="1200" cap="none" spc="0" normalizeH="0" baseline="0" noProof="0" dirty="0">
              <a:ln>
                <a:noFill/>
              </a:ln>
              <a:solidFill>
                <a:srgbClr val="082544"/>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460308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487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6DA14A-DDA5-417B-9914-A6DB6458506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35381A3-38E6-45D8-AB68-3BBE284030F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6752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9AEAFD-4FB9-4434-91D6-2CE45744914F}"/>
              </a:ext>
            </a:extLst>
          </p:cNvPr>
          <p:cNvSpPr txBox="1"/>
          <p:nvPr/>
        </p:nvSpPr>
        <p:spPr>
          <a:xfrm>
            <a:off x="443059" y="1029292"/>
            <a:ext cx="8399158" cy="4041043"/>
          </a:xfrm>
          <a:prstGeom prst="rect">
            <a:avLst/>
          </a:prstGeom>
          <a:noFill/>
        </p:spPr>
        <p:txBody>
          <a:bodyPr wrap="square">
            <a:sp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2000" kern="1200" dirty="0">
                <a:solidFill>
                  <a:srgbClr val="082544"/>
                </a:solidFill>
                <a:effectLst/>
                <a:latin typeface="Open Sans" panose="020B0606030504020204" pitchFamily="34" charset="0"/>
                <a:ea typeface="Open Sans" panose="020B0606030504020204" pitchFamily="34" charset="0"/>
                <a:cs typeface="Open Sans" panose="020B0606030504020204" pitchFamily="34" charset="0"/>
              </a:rPr>
              <a:t>This presentation is not intended to be legal advice and is presented by the presenter for informational purposes only.  Institutions should seek the advice of counsel before making any changes to policies and procedures related to this presentation.</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2000" kern="1200" dirty="0">
                <a:solidFill>
                  <a:srgbClr val="082544"/>
                </a:solidFill>
                <a:effectLst/>
                <a:latin typeface="Open Sans" panose="020B0606030504020204" pitchFamily="34" charset="0"/>
                <a:ea typeface="Open Sans" panose="020B0606030504020204" pitchFamily="34" charset="0"/>
                <a:cs typeface="Open Sans" panose="020B0606030504020204" pitchFamily="34" charset="0"/>
              </a:rPr>
              <a:t>The Department of Education requires institutions to publish or make available specific types of training related to grievance procedures and investigations.  Since this presentation focuses solely on developing questions in preparation for an interview, this presentation is not intended to be used for the purposes of required training, as stated under 34 CFR §106.45(b)(1)(3) and may not be published online. </a:t>
            </a:r>
            <a:endParaRPr lang="en-US" sz="800" dirty="0">
              <a:solidFill>
                <a:srgbClr val="082544"/>
              </a:solidFill>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nSpc>
                <a:spcPct val="107000"/>
              </a:lnSpc>
              <a:spcBef>
                <a:spcPts val="0"/>
              </a:spcBef>
              <a:spcAft>
                <a:spcPts val="600"/>
              </a:spcAft>
              <a:buFont typeface="Arial" panose="020B0604020202020204" pitchFamily="34" charset="0"/>
              <a:buChar char="•"/>
              <a:tabLst>
                <a:tab pos="457200" algn="l"/>
              </a:tabLst>
            </a:pPr>
            <a:endParaRPr lang="en-US" sz="1100" dirty="0">
              <a:solidFill>
                <a:srgbClr val="08254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12">
            <a:extLst>
              <a:ext uri="{FF2B5EF4-FFF2-40B4-BE49-F238E27FC236}">
                <a16:creationId xmlns:a16="http://schemas.microsoft.com/office/drawing/2014/main" id="{A65D3F44-3080-F349-AF6B-43774FD01B15}"/>
              </a:ext>
            </a:extLst>
          </p:cNvPr>
          <p:cNvSpPr txBox="1">
            <a:spLocks/>
          </p:cNvSpPr>
          <p:nvPr/>
        </p:nvSpPr>
        <p:spPr>
          <a:xfrm>
            <a:off x="443059" y="229024"/>
            <a:ext cx="6761319"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082544"/>
                </a:solidFill>
                <a:latin typeface="Open Sans" panose="020B0606030504020204" pitchFamily="34" charset="0"/>
                <a:ea typeface="Open Sans" panose="020B0606030504020204" pitchFamily="34" charset="0"/>
                <a:cs typeface="Open Sans" panose="020B0606030504020204" pitchFamily="34" charset="0"/>
              </a:rPr>
              <a:t>Disclosures</a:t>
            </a:r>
          </a:p>
        </p:txBody>
      </p:sp>
      <p:sp>
        <p:nvSpPr>
          <p:cNvPr id="8" name="Rectangle 7">
            <a:extLst>
              <a:ext uri="{FF2B5EF4-FFF2-40B4-BE49-F238E27FC236}">
                <a16:creationId xmlns:a16="http://schemas.microsoft.com/office/drawing/2014/main" id="{9E545BB8-8B0C-B04C-9239-A926D47AEEFD}"/>
              </a:ext>
            </a:extLst>
          </p:cNvPr>
          <p:cNvSpPr/>
          <p:nvPr/>
        </p:nvSpPr>
        <p:spPr>
          <a:xfrm rot="5400000">
            <a:off x="46415" y="310369"/>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392734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61C21-E604-46A9-9DFE-A970F07D910E}"/>
              </a:ext>
            </a:extLst>
          </p:cNvPr>
          <p:cNvSpPr>
            <a:spLocks noGrp="1"/>
          </p:cNvSpPr>
          <p:nvPr>
            <p:ph type="body" sz="quarter" idx="10"/>
          </p:nvPr>
        </p:nvSpPr>
        <p:spPr/>
        <p:txBody>
          <a:bodyPr/>
          <a:lstStyle/>
          <a:p>
            <a:r>
              <a:rPr lang="en-US" dirty="0"/>
              <a:t>1</a:t>
            </a:r>
          </a:p>
        </p:txBody>
      </p:sp>
      <p:sp>
        <p:nvSpPr>
          <p:cNvPr id="3" name="Text Placeholder 2">
            <a:extLst>
              <a:ext uri="{FF2B5EF4-FFF2-40B4-BE49-F238E27FC236}">
                <a16:creationId xmlns:a16="http://schemas.microsoft.com/office/drawing/2014/main" id="{6A1D08BE-8EF1-4703-A063-BE61AADF2243}"/>
              </a:ext>
            </a:extLst>
          </p:cNvPr>
          <p:cNvSpPr>
            <a:spLocks noGrp="1"/>
          </p:cNvSpPr>
          <p:nvPr>
            <p:ph type="body" sz="quarter" idx="11"/>
          </p:nvPr>
        </p:nvSpPr>
        <p:spPr>
          <a:xfrm>
            <a:off x="938673" y="5461460"/>
            <a:ext cx="8066338" cy="939340"/>
          </a:xfrm>
        </p:spPr>
        <p:txBody>
          <a:bodyPr/>
          <a:lstStyle/>
          <a:p>
            <a:r>
              <a:rPr lang="en-US" sz="3000" dirty="0">
                <a:latin typeface="Open Sans" panose="020B0606030504020204" pitchFamily="34" charset="0"/>
                <a:ea typeface="Open Sans" panose="020B0606030504020204" pitchFamily="34" charset="0"/>
                <a:cs typeface="Open Sans" panose="020B0606030504020204" pitchFamily="34" charset="0"/>
              </a:rPr>
              <a:t>Review of a Policy-Informed Investigation &amp; Understanding Relevance</a:t>
            </a:r>
          </a:p>
        </p:txBody>
      </p:sp>
    </p:spTree>
    <p:extLst>
      <p:ext uri="{BB962C8B-B14F-4D97-AF65-F5344CB8AC3E}">
        <p14:creationId xmlns:p14="http://schemas.microsoft.com/office/powerpoint/2010/main" val="11835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hape 726">
            <a:extLst>
              <a:ext uri="{FF2B5EF4-FFF2-40B4-BE49-F238E27FC236}">
                <a16:creationId xmlns:a16="http://schemas.microsoft.com/office/drawing/2014/main" id="{37FA742F-28D2-4A22-9567-D43C812A2FD7}"/>
              </a:ext>
            </a:extLst>
          </p:cNvPr>
          <p:cNvSpPr txBox="1">
            <a:spLocks/>
          </p:cNvSpPr>
          <p:nvPr/>
        </p:nvSpPr>
        <p:spPr>
          <a:xfrm>
            <a:off x="319919" y="1410845"/>
            <a:ext cx="3114717" cy="49625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gn="ctr">
              <a:spcBef>
                <a:spcPct val="0"/>
              </a:spcBef>
              <a:spcAft>
                <a:spcPts val="600"/>
              </a:spcAft>
              <a:buClrTx/>
              <a:buNone/>
            </a:pPr>
            <a:r>
              <a:rPr lang="en-US" sz="27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An Analysis Story:</a:t>
            </a:r>
          </a:p>
          <a:p>
            <a:pPr marL="88900" indent="0" algn="ctr">
              <a:spcBef>
                <a:spcPct val="0"/>
              </a:spcBef>
              <a:spcAft>
                <a:spcPts val="600"/>
              </a:spcAft>
              <a:buClrTx/>
              <a:buNone/>
            </a:pPr>
            <a:r>
              <a:rPr lang="en-US" sz="27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Tom's Lunch</a:t>
            </a:r>
          </a:p>
          <a:p>
            <a:pPr marL="88900" indent="0" algn="ctr">
              <a:spcBef>
                <a:spcPct val="0"/>
              </a:spcBef>
              <a:spcAft>
                <a:spcPts val="600"/>
              </a:spcAft>
              <a:buClrTx/>
              <a:buNone/>
            </a:pPr>
            <a:endParaRPr lang="en-US" sz="27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Trebuchet MS"/>
            </a:endParaRPr>
          </a:p>
          <a:p>
            <a:pPr marL="88900" indent="0" algn="ctr">
              <a:spcBef>
                <a:spcPct val="0"/>
              </a:spcBef>
              <a:spcAft>
                <a:spcPts val="600"/>
              </a:spcAft>
              <a:buClrTx/>
              <a:buNone/>
            </a:pPr>
            <a:endParaRPr lang="en-US" sz="27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ctr">
              <a:spcBef>
                <a:spcPct val="0"/>
              </a:spcBef>
              <a:spcAft>
                <a:spcPts val="600"/>
              </a:spcAft>
              <a:buClrTx/>
              <a:buNone/>
            </a:pPr>
            <a:endParaRPr lang="en-US" sz="2700" b="1" kern="1200"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Trebuchet MS"/>
            </a:endParaRPr>
          </a:p>
        </p:txBody>
      </p:sp>
      <p:pic>
        <p:nvPicPr>
          <p:cNvPr id="3" name="Picture Placeholder 4" descr="A plate of food with rice meat and vegetables&#10;&#10;Description generated with very high confidence">
            <a:extLst>
              <a:ext uri="{FF2B5EF4-FFF2-40B4-BE49-F238E27FC236}">
                <a16:creationId xmlns:a16="http://schemas.microsoft.com/office/drawing/2014/main" id="{E162729F-1107-43E1-BFF7-A7B518779DF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08212" y="492573"/>
            <a:ext cx="4429466" cy="5880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758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727">
            <a:extLst>
              <a:ext uri="{FF2B5EF4-FFF2-40B4-BE49-F238E27FC236}">
                <a16:creationId xmlns:a16="http://schemas.microsoft.com/office/drawing/2014/main" id="{2A1A6915-8248-4711-AA5D-C55C22959D5C}"/>
              </a:ext>
            </a:extLst>
          </p:cNvPr>
          <p:cNvSpPr txBox="1">
            <a:spLocks/>
          </p:cNvSpPr>
          <p:nvPr/>
        </p:nvSpPr>
        <p:spPr>
          <a:xfrm>
            <a:off x="0" y="705250"/>
            <a:ext cx="4828032" cy="41397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ClrTx/>
              <a:buNone/>
            </a:pPr>
            <a:r>
              <a:rPr lang="en-US" sz="2400" b="1" kern="1200" dirty="0">
                <a:solidFill>
                  <a:srgbClr val="082544"/>
                </a:solidFill>
                <a:latin typeface="Open Sans" panose="020B0606030504020204" pitchFamily="34" charset="0"/>
                <a:ea typeface="Open Sans" panose="020B0606030504020204" pitchFamily="34" charset="0"/>
                <a:cs typeface="Open Sans" panose="020B0606030504020204" pitchFamily="34" charset="0"/>
              </a:rPr>
              <a:t>	Which dish is a "Loco </a:t>
            </a:r>
            <a:r>
              <a:rPr lang="en-US" sz="2400" b="1" kern="1200" dirty="0" err="1">
                <a:solidFill>
                  <a:srgbClr val="082544"/>
                </a:solidFill>
                <a:latin typeface="Open Sans" panose="020B0606030504020204" pitchFamily="34" charset="0"/>
                <a:ea typeface="Open Sans" panose="020B0606030504020204" pitchFamily="34" charset="0"/>
                <a:cs typeface="Open Sans" panose="020B0606030504020204" pitchFamily="34" charset="0"/>
              </a:rPr>
              <a:t>Moco</a:t>
            </a:r>
            <a:r>
              <a:rPr lang="en-US" sz="2400" b="1" kern="1200" dirty="0">
                <a:solidFill>
                  <a:srgbClr val="082544"/>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 name="Text Placeholder 3">
            <a:extLst>
              <a:ext uri="{FF2B5EF4-FFF2-40B4-BE49-F238E27FC236}">
                <a16:creationId xmlns:a16="http://schemas.microsoft.com/office/drawing/2014/main" id="{DD640EC9-C667-48F2-A2F7-C8A67BD72308}"/>
              </a:ext>
            </a:extLst>
          </p:cNvPr>
          <p:cNvSpPr txBox="1">
            <a:spLocks/>
          </p:cNvSpPr>
          <p:nvPr/>
        </p:nvSpPr>
        <p:spPr>
          <a:xfrm>
            <a:off x="285416" y="1119227"/>
            <a:ext cx="4491410" cy="10899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1800" dirty="0">
                <a:solidFill>
                  <a:srgbClr val="082544"/>
                </a:solidFill>
                <a:latin typeface="Open Sans" panose="020B0606030504020204" pitchFamily="34" charset="0"/>
                <a:ea typeface="Open Sans" panose="020B0606030504020204" pitchFamily="34" charset="0"/>
                <a:cs typeface="Open Sans" panose="020B0606030504020204" pitchFamily="34" charset="0"/>
              </a:rPr>
              <a:t>A Loco </a:t>
            </a:r>
            <a:r>
              <a:rPr lang="en-US" sz="1800" dirty="0" err="1">
                <a:solidFill>
                  <a:srgbClr val="082544"/>
                </a:solidFill>
                <a:latin typeface="Open Sans" panose="020B0606030504020204" pitchFamily="34" charset="0"/>
                <a:ea typeface="Open Sans" panose="020B0606030504020204" pitchFamily="34" charset="0"/>
                <a:cs typeface="Open Sans" panose="020B0606030504020204" pitchFamily="34" charset="0"/>
              </a:rPr>
              <a:t>Moco</a:t>
            </a:r>
            <a:r>
              <a:rPr lang="en-US" sz="1800" dirty="0">
                <a:solidFill>
                  <a:srgbClr val="082544"/>
                </a:solidFill>
                <a:latin typeface="Open Sans" panose="020B0606030504020204" pitchFamily="34" charset="0"/>
                <a:ea typeface="Open Sans" panose="020B0606030504020204" pitchFamily="34" charset="0"/>
                <a:cs typeface="Open Sans" panose="020B0606030504020204" pitchFamily="34" charset="0"/>
              </a:rPr>
              <a:t> is a popular dish in Hawaii made of rice, a hamburger patty, brown gravy, and eggs. Macaroni salad is optional.</a:t>
            </a:r>
          </a:p>
        </p:txBody>
      </p:sp>
      <p:pic>
        <p:nvPicPr>
          <p:cNvPr id="2" name="Picture Placeholder 9" descr="A plate with burger patties, mac and cheese and two fried eggs known as a Loco Moco in Hawaii">
            <a:extLst>
              <a:ext uri="{FF2B5EF4-FFF2-40B4-BE49-F238E27FC236}">
                <a16:creationId xmlns:a16="http://schemas.microsoft.com/office/drawing/2014/main" id="{7E79C67A-8A56-4A68-A0AC-9ABD557A4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838298"/>
            <a:ext cx="4949992" cy="401970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 name="Picture Placeholder 4" descr="A plate of food with rice meat and vegetables&#10;&#10;Description generated with very high confidence">
            <a:extLst>
              <a:ext uri="{FF2B5EF4-FFF2-40B4-BE49-F238E27FC236}">
                <a16:creationId xmlns:a16="http://schemas.microsoft.com/office/drawing/2014/main" id="{E4F0F96F-724C-41FD-910C-F37B054607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3474" y="1"/>
            <a:ext cx="4200526" cy="685799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Rectangle 7">
            <a:extLst>
              <a:ext uri="{FF2B5EF4-FFF2-40B4-BE49-F238E27FC236}">
                <a16:creationId xmlns:a16="http://schemas.microsoft.com/office/drawing/2014/main" id="{53F176BF-C8BF-1341-8E5D-6E5ADE909B6F}"/>
              </a:ext>
            </a:extLst>
          </p:cNvPr>
          <p:cNvSpPr>
            <a:spLocks noChangeArrowheads="1"/>
          </p:cNvSpPr>
          <p:nvPr/>
        </p:nvSpPr>
        <p:spPr bwMode="auto">
          <a:xfrm>
            <a:off x="8467725" y="6400801"/>
            <a:ext cx="438150" cy="246221"/>
          </a:xfrm>
          <a:prstGeom prst="rect">
            <a:avLst/>
          </a:prstGeom>
          <a:noFill/>
          <a:ln w="9525">
            <a:noFill/>
            <a:miter lim="800000"/>
            <a:headEnd/>
            <a:tailEnd/>
          </a:ln>
        </p:spPr>
        <p:txBody>
          <a:bodyPr>
            <a:spAutoFit/>
          </a:bodyPr>
          <a:lstStyle/>
          <a:p>
            <a:pPr algn="r">
              <a:defRPr/>
            </a:pPr>
            <a:fld id="{0A3DD9D9-BE77-405B-B3A2-7E159B90A489}" type="slidenum">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pPr algn="r">
                <a:defRPr/>
              </a:pPr>
              <a:t>7</a:t>
            </a:fld>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F8CC3098-A37E-2E40-8D98-7EE5D0313A66}"/>
              </a:ext>
            </a:extLst>
          </p:cNvPr>
          <p:cNvCxnSpPr>
            <a:cxnSpLocks/>
          </p:cNvCxnSpPr>
          <p:nvPr/>
        </p:nvCxnSpPr>
        <p:spPr>
          <a:xfrm>
            <a:off x="4949992" y="0"/>
            <a:ext cx="0" cy="68580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57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A plate of food with rice meat and vegetables&#10;&#10;Description generated with very high confidence">
            <a:extLst>
              <a:ext uri="{FF2B5EF4-FFF2-40B4-BE49-F238E27FC236}">
                <a16:creationId xmlns:a16="http://schemas.microsoft.com/office/drawing/2014/main" id="{08585434-52B4-413D-94BB-BB3CF752CCE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25968" y="570481"/>
            <a:ext cx="1666951" cy="173272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166F038E-3620-4AE2-8526-EBF2EF95E29A}"/>
              </a:ext>
            </a:extLst>
          </p:cNvPr>
          <p:cNvSpPr txBox="1"/>
          <p:nvPr/>
        </p:nvSpPr>
        <p:spPr>
          <a:xfrm>
            <a:off x="443060" y="421184"/>
            <a:ext cx="276099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82544"/>
                </a:solidFill>
                <a:effectLst/>
                <a:uLnTx/>
                <a:uFillTx/>
                <a:latin typeface="Open Sans" panose="020B0606030504020204"/>
                <a:sym typeface="Arial"/>
              </a:rPr>
              <a:t>Definition: </a:t>
            </a:r>
            <a:r>
              <a:rPr kumimoji="0" lang="en-US" sz="1800" b="0" i="0" u="none" strike="noStrike" kern="0" cap="none" spc="0" normalizeH="0" baseline="0" noProof="0" dirty="0">
                <a:ln>
                  <a:noFill/>
                </a:ln>
                <a:solidFill>
                  <a:srgbClr val="082544"/>
                </a:solidFill>
                <a:effectLst/>
                <a:uLnTx/>
                <a:uFillTx/>
                <a:latin typeface="Open Sans" panose="020B0606030504020204"/>
                <a:sym typeface="Arial"/>
              </a:rPr>
              <a:t>A Loco Moco is a popular Hawaii dish made of rice, a hamburger patty, brown gravy, and eggs. Macaroni salad is optional.​</a:t>
            </a:r>
          </a:p>
        </p:txBody>
      </p:sp>
      <p:graphicFrame>
        <p:nvGraphicFramePr>
          <p:cNvPr id="5" name="Table 10">
            <a:extLst>
              <a:ext uri="{FF2B5EF4-FFF2-40B4-BE49-F238E27FC236}">
                <a16:creationId xmlns:a16="http://schemas.microsoft.com/office/drawing/2014/main" id="{33F13495-F689-4D8C-BC5D-58281C66460F}"/>
              </a:ext>
            </a:extLst>
          </p:cNvPr>
          <p:cNvGraphicFramePr>
            <a:graphicFrameLocks noGrp="1"/>
          </p:cNvGraphicFramePr>
          <p:nvPr>
            <p:extLst>
              <p:ext uri="{D42A27DB-BD31-4B8C-83A1-F6EECF244321}">
                <p14:modId xmlns:p14="http://schemas.microsoft.com/office/powerpoint/2010/main" val="2329819653"/>
              </p:ext>
            </p:extLst>
          </p:nvPr>
        </p:nvGraphicFramePr>
        <p:xfrm>
          <a:off x="443060" y="2607012"/>
          <a:ext cx="8232768" cy="2944203"/>
        </p:xfrm>
        <a:graphic>
          <a:graphicData uri="http://schemas.openxmlformats.org/drawingml/2006/table">
            <a:tbl>
              <a:tblPr firstRow="1" bandRow="1">
                <a:tableStyleId>{5C22544A-7EE6-4342-B048-85BDC9FD1C3A}</a:tableStyleId>
              </a:tblPr>
              <a:tblGrid>
                <a:gridCol w="2744256">
                  <a:extLst>
                    <a:ext uri="{9D8B030D-6E8A-4147-A177-3AD203B41FA5}">
                      <a16:colId xmlns:a16="http://schemas.microsoft.com/office/drawing/2014/main" val="2106302897"/>
                    </a:ext>
                  </a:extLst>
                </a:gridCol>
                <a:gridCol w="2744256">
                  <a:extLst>
                    <a:ext uri="{9D8B030D-6E8A-4147-A177-3AD203B41FA5}">
                      <a16:colId xmlns:a16="http://schemas.microsoft.com/office/drawing/2014/main" val="130529590"/>
                    </a:ext>
                  </a:extLst>
                </a:gridCol>
                <a:gridCol w="2744256">
                  <a:extLst>
                    <a:ext uri="{9D8B030D-6E8A-4147-A177-3AD203B41FA5}">
                      <a16:colId xmlns:a16="http://schemas.microsoft.com/office/drawing/2014/main" val="4128976614"/>
                    </a:ext>
                  </a:extLst>
                </a:gridCol>
              </a:tblGrid>
              <a:tr h="424210">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Elements:</a:t>
                      </a:r>
                    </a:p>
                  </a:txBody>
                  <a:tcPr>
                    <a:solidFill>
                      <a:srgbClr val="082544"/>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Lunch A (Tom’s Lunch)</a:t>
                      </a:r>
                    </a:p>
                  </a:txBody>
                  <a:tcPr>
                    <a:solidFill>
                      <a:srgbClr val="082544"/>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Lunch B </a:t>
                      </a:r>
                    </a:p>
                  </a:txBody>
                  <a:tcPr>
                    <a:solidFill>
                      <a:srgbClr val="082544"/>
                    </a:solidFill>
                  </a:tcPr>
                </a:tc>
                <a:extLst>
                  <a:ext uri="{0D108BD9-81ED-4DB2-BD59-A6C34878D82A}">
                    <a16:rowId xmlns:a16="http://schemas.microsoft.com/office/drawing/2014/main" val="2691562018"/>
                  </a:ext>
                </a:extLst>
              </a:tr>
              <a:tr h="436183">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Rice</a:t>
                      </a:r>
                    </a:p>
                  </a:txBody>
                  <a:tcPr anchor="ctr">
                    <a:solidFill>
                      <a:schemeClr val="bg2">
                        <a:lumMod val="90000"/>
                      </a:schemeClr>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90000"/>
                      </a:schemeClr>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90000"/>
                      </a:schemeClr>
                    </a:solidFill>
                  </a:tcPr>
                </a:tc>
                <a:extLst>
                  <a:ext uri="{0D108BD9-81ED-4DB2-BD59-A6C34878D82A}">
                    <a16:rowId xmlns:a16="http://schemas.microsoft.com/office/drawing/2014/main" val="1805645567"/>
                  </a:ext>
                </a:extLst>
              </a:tr>
              <a:tr h="475191">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Hamburger patty</a:t>
                      </a:r>
                    </a:p>
                  </a:txBody>
                  <a:tcPr anchor="ctr">
                    <a:solidFill>
                      <a:schemeClr val="bg2"/>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solidFill>
                  </a:tcPr>
                </a:tc>
                <a:extLst>
                  <a:ext uri="{0D108BD9-81ED-4DB2-BD59-A6C34878D82A}">
                    <a16:rowId xmlns:a16="http://schemas.microsoft.com/office/drawing/2014/main" val="3873731003"/>
                  </a:ext>
                </a:extLst>
              </a:tr>
              <a:tr h="475191">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Brown gravy</a:t>
                      </a:r>
                    </a:p>
                  </a:txBody>
                  <a:tcPr anchor="ctr">
                    <a:solidFill>
                      <a:schemeClr val="bg2">
                        <a:lumMod val="90000"/>
                      </a:schemeClr>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90000"/>
                      </a:schemeClr>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90000"/>
                      </a:schemeClr>
                    </a:solidFill>
                  </a:tcPr>
                </a:tc>
                <a:extLst>
                  <a:ext uri="{0D108BD9-81ED-4DB2-BD59-A6C34878D82A}">
                    <a16:rowId xmlns:a16="http://schemas.microsoft.com/office/drawing/2014/main" val="3638175612"/>
                  </a:ext>
                </a:extLst>
              </a:tr>
              <a:tr h="475191">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Egg(s)</a:t>
                      </a:r>
                    </a:p>
                  </a:txBody>
                  <a:tcPr anchor="ctr">
                    <a:solidFill>
                      <a:schemeClr val="bg2"/>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solidFill>
                  </a:tcPr>
                </a:tc>
                <a:extLst>
                  <a:ext uri="{0D108BD9-81ED-4DB2-BD59-A6C34878D82A}">
                    <a16:rowId xmlns:a16="http://schemas.microsoft.com/office/drawing/2014/main" val="2478516508"/>
                  </a:ext>
                </a:extLst>
              </a:tr>
              <a:tr h="658237">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Optional: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Macaroni Salad </a:t>
                      </a:r>
                    </a:p>
                  </a:txBody>
                  <a:tcPr anchor="ctr">
                    <a:solidFill>
                      <a:schemeClr val="bg2">
                        <a:lumMod val="90000"/>
                      </a:schemeClr>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90000"/>
                      </a:schemeClr>
                    </a:solidFill>
                  </a:tcPr>
                </a:tc>
                <a:tc>
                  <a:txBody>
                    <a:bodyP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2">
                        <a:lumMod val="90000"/>
                      </a:schemeClr>
                    </a:solidFill>
                  </a:tcPr>
                </a:tc>
                <a:extLst>
                  <a:ext uri="{0D108BD9-81ED-4DB2-BD59-A6C34878D82A}">
                    <a16:rowId xmlns:a16="http://schemas.microsoft.com/office/drawing/2014/main" val="2040523042"/>
                  </a:ext>
                </a:extLst>
              </a:tr>
            </a:tbl>
          </a:graphicData>
        </a:graphic>
      </p:graphicFrame>
      <p:pic>
        <p:nvPicPr>
          <p:cNvPr id="6" name="Picture Placeholder 9" descr="A plate with burger patties, mac and cheese and two fried eggs known as a Loco Moco in Hawaii">
            <a:extLst>
              <a:ext uri="{FF2B5EF4-FFF2-40B4-BE49-F238E27FC236}">
                <a16:creationId xmlns:a16="http://schemas.microsoft.com/office/drawing/2014/main" id="{DD38352C-92D2-4966-A760-B2FF4C6FD83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32548" y="571866"/>
            <a:ext cx="1599389" cy="172995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9" name="Content Placeholder 12">
            <a:extLst>
              <a:ext uri="{FF2B5EF4-FFF2-40B4-BE49-F238E27FC236}">
                <a16:creationId xmlns:a16="http://schemas.microsoft.com/office/drawing/2014/main" id="{89E3B0C5-597F-2742-97F8-3327A6668BAA}"/>
              </a:ext>
            </a:extLst>
          </p:cNvPr>
          <p:cNvSpPr txBox="1">
            <a:spLocks/>
          </p:cNvSpPr>
          <p:nvPr/>
        </p:nvSpPr>
        <p:spPr>
          <a:xfrm>
            <a:off x="443060" y="5908041"/>
            <a:ext cx="6989183"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008591"/>
                </a:solidFill>
                <a:latin typeface="Open Sans" panose="020B0606030504020204" pitchFamily="34" charset="0"/>
                <a:ea typeface="Open Sans" panose="020B0606030504020204" pitchFamily="34" charset="0"/>
                <a:cs typeface="Open Sans" panose="020B0606030504020204" pitchFamily="34" charset="0"/>
              </a:rPr>
              <a:t>Was Tom’s Lunch a “Loco </a:t>
            </a:r>
            <a:r>
              <a:rPr lang="en-US" sz="3200" b="1" dirty="0" err="1">
                <a:solidFill>
                  <a:srgbClr val="008591"/>
                </a:solidFill>
                <a:latin typeface="Open Sans" panose="020B0606030504020204" pitchFamily="34" charset="0"/>
                <a:ea typeface="Open Sans" panose="020B0606030504020204" pitchFamily="34" charset="0"/>
                <a:cs typeface="Open Sans" panose="020B0606030504020204" pitchFamily="34" charset="0"/>
              </a:rPr>
              <a:t>Moco</a:t>
            </a:r>
            <a:r>
              <a:rPr lang="en-US" sz="3200" b="1" dirty="0">
                <a:solidFill>
                  <a:srgbClr val="00859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Rectangle 9">
            <a:extLst>
              <a:ext uri="{FF2B5EF4-FFF2-40B4-BE49-F238E27FC236}">
                <a16:creationId xmlns:a16="http://schemas.microsoft.com/office/drawing/2014/main" id="{647DE81F-F122-824E-A6C2-1AF2F2121899}"/>
              </a:ext>
            </a:extLst>
          </p:cNvPr>
          <p:cNvSpPr/>
          <p:nvPr/>
        </p:nvSpPr>
        <p:spPr>
          <a:xfrm rot="5400000">
            <a:off x="46416" y="5989386"/>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94039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16">
            <a:extLst>
              <a:ext uri="{FF2B5EF4-FFF2-40B4-BE49-F238E27FC236}">
                <a16:creationId xmlns:a16="http://schemas.microsoft.com/office/drawing/2014/main" id="{590D3EB9-35A7-40BD-9D12-F37E68187F50}"/>
              </a:ext>
            </a:extLst>
          </p:cNvPr>
          <p:cNvSpPr txBox="1">
            <a:spLocks/>
          </p:cNvSpPr>
          <p:nvPr/>
        </p:nvSpPr>
        <p:spPr>
          <a:xfrm>
            <a:off x="443057" y="1165575"/>
            <a:ext cx="8591213" cy="45981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chemeClr val="dk1"/>
              </a:buClr>
              <a:buSzPts val="2200"/>
              <a:buFont typeface="Arial"/>
              <a:buChar char="•"/>
            </a:pPr>
            <a:r>
              <a:rPr lang="en-US" sz="1900" dirty="0">
                <a:solidFill>
                  <a:srgbClr val="082544"/>
                </a:solidFill>
                <a:latin typeface="Open Sans" panose="020B0606030504020204"/>
                <a:ea typeface="Trebuchet MS"/>
                <a:cs typeface="Trebuchet MS"/>
                <a:sym typeface="Trebuchet MS"/>
              </a:rPr>
              <a:t>Investigative reports </a:t>
            </a:r>
            <a:r>
              <a:rPr lang="en-US" sz="1900" dirty="0">
                <a:solidFill>
                  <a:srgbClr val="082544"/>
                </a:solidFill>
                <a:latin typeface="Open Sans" panose="020B0606030504020204"/>
              </a:rPr>
              <a:t>must</a:t>
            </a:r>
            <a:r>
              <a:rPr lang="en-US" sz="1900" dirty="0">
                <a:solidFill>
                  <a:srgbClr val="082544"/>
                </a:solidFill>
                <a:latin typeface="Open Sans" panose="020B0606030504020204"/>
                <a:ea typeface="Trebuchet MS"/>
                <a:cs typeface="Trebuchet MS"/>
                <a:sym typeface="Trebuchet MS"/>
              </a:rPr>
              <a:t> link the institutional policies/procedures to the facts.</a:t>
            </a:r>
            <a:endParaRPr lang="en-US" sz="1900" dirty="0">
              <a:solidFill>
                <a:srgbClr val="082544"/>
              </a:solidFill>
              <a:latin typeface="Open Sans" panose="020B0606030504020204"/>
            </a:endParaRPr>
          </a:p>
          <a:p>
            <a:pPr marL="0" indent="0">
              <a:lnSpc>
                <a:spcPct val="100000"/>
              </a:lnSpc>
              <a:spcBef>
                <a:spcPts val="440"/>
              </a:spcBef>
              <a:buClr>
                <a:schemeClr val="dk1"/>
              </a:buClr>
              <a:buSzPts val="550"/>
              <a:buFont typeface="Arial"/>
              <a:buNone/>
            </a:pPr>
            <a:endParaRPr lang="en-US" sz="1900" dirty="0">
              <a:solidFill>
                <a:srgbClr val="082544"/>
              </a:solidFill>
              <a:latin typeface="Open Sans" panose="020B0606030504020204"/>
              <a:ea typeface="Trebuchet MS"/>
              <a:cs typeface="Trebuchet MS"/>
              <a:sym typeface="Trebuchet MS"/>
            </a:endParaRPr>
          </a:p>
          <a:p>
            <a:pPr marL="342900" indent="-342900">
              <a:lnSpc>
                <a:spcPct val="100000"/>
              </a:lnSpc>
              <a:spcBef>
                <a:spcPts val="440"/>
              </a:spcBef>
              <a:buClr>
                <a:schemeClr val="dk1"/>
              </a:buClr>
              <a:buSzPts val="2200"/>
              <a:buFont typeface="Arial"/>
              <a:buChar char="•"/>
            </a:pPr>
            <a:r>
              <a:rPr lang="en-US" sz="1900" dirty="0">
                <a:solidFill>
                  <a:srgbClr val="082544"/>
                </a:solidFill>
                <a:latin typeface="Open Sans" panose="020B0606030504020204"/>
                <a:ea typeface="Trebuchet MS"/>
                <a:cs typeface="Trebuchet MS"/>
                <a:sym typeface="Trebuchet MS"/>
              </a:rPr>
              <a:t>Shows "elements" of the alleged sexual </a:t>
            </a:r>
            <a:r>
              <a:rPr lang="en-US" sz="1900" dirty="0">
                <a:solidFill>
                  <a:srgbClr val="082544"/>
                </a:solidFill>
                <a:latin typeface="Open Sans" panose="020B0606030504020204"/>
              </a:rPr>
              <a:t>harassment (What kinds of facts should the investigator focus on?)</a:t>
            </a:r>
          </a:p>
          <a:p>
            <a:pPr marL="0" indent="0">
              <a:lnSpc>
                <a:spcPct val="100000"/>
              </a:lnSpc>
              <a:spcBef>
                <a:spcPts val="440"/>
              </a:spcBef>
              <a:buClr>
                <a:schemeClr val="dk1"/>
              </a:buClr>
              <a:buSzPts val="550"/>
              <a:buFont typeface="Arial"/>
              <a:buNone/>
            </a:pPr>
            <a:endParaRPr lang="en-US" sz="1900" dirty="0">
              <a:solidFill>
                <a:srgbClr val="082544"/>
              </a:solidFill>
              <a:latin typeface="Open Sans" panose="020B0606030504020204"/>
              <a:ea typeface="Trebuchet MS"/>
              <a:cs typeface="Trebuchet MS"/>
              <a:sym typeface="Trebuchet MS"/>
            </a:endParaRPr>
          </a:p>
          <a:p>
            <a:pPr marL="342900" indent="-342900">
              <a:lnSpc>
                <a:spcPct val="100000"/>
              </a:lnSpc>
              <a:spcBef>
                <a:spcPts val="440"/>
              </a:spcBef>
              <a:buClr>
                <a:schemeClr val="dk1"/>
              </a:buClr>
              <a:buSzPts val="2200"/>
              <a:buFont typeface="Arial"/>
              <a:buChar char="•"/>
            </a:pPr>
            <a:r>
              <a:rPr lang="en-US" sz="1900" dirty="0">
                <a:solidFill>
                  <a:srgbClr val="082544"/>
                </a:solidFill>
                <a:latin typeface="Open Sans" panose="020B0606030504020204"/>
                <a:ea typeface="Trebuchet MS"/>
                <a:cs typeface="Trebuchet MS"/>
                <a:sym typeface="Trebuchet MS"/>
              </a:rPr>
              <a:t>Assists the investigator in focusing on the right questions to ask</a:t>
            </a:r>
            <a:endParaRPr lang="en-US" sz="1900" dirty="0">
              <a:solidFill>
                <a:srgbClr val="082544"/>
              </a:solidFill>
              <a:latin typeface="Open Sans" panose="020B0606030504020204"/>
            </a:endParaRPr>
          </a:p>
          <a:p>
            <a:pPr marL="0" indent="0">
              <a:lnSpc>
                <a:spcPct val="100000"/>
              </a:lnSpc>
              <a:spcBef>
                <a:spcPts val="440"/>
              </a:spcBef>
              <a:buClr>
                <a:schemeClr val="dk1"/>
              </a:buClr>
              <a:buSzPts val="550"/>
              <a:buFont typeface="Arial"/>
              <a:buNone/>
            </a:pPr>
            <a:endParaRPr lang="en-US" sz="1900" dirty="0">
              <a:solidFill>
                <a:srgbClr val="082544"/>
              </a:solidFill>
              <a:latin typeface="Open Sans" panose="020B0606030504020204"/>
              <a:ea typeface="Trebuchet MS"/>
              <a:cs typeface="Trebuchet MS"/>
              <a:sym typeface="Trebuchet MS"/>
            </a:endParaRPr>
          </a:p>
          <a:p>
            <a:pPr marL="342900" indent="-342900">
              <a:lnSpc>
                <a:spcPct val="100000"/>
              </a:lnSpc>
              <a:spcBef>
                <a:spcPts val="440"/>
              </a:spcBef>
              <a:buClr>
                <a:schemeClr val="dk1"/>
              </a:buClr>
              <a:buSzPts val="2200"/>
              <a:buFont typeface="Arial"/>
              <a:buChar char="•"/>
            </a:pPr>
            <a:r>
              <a:rPr lang="en-US" sz="1900" dirty="0">
                <a:solidFill>
                  <a:srgbClr val="082544"/>
                </a:solidFill>
                <a:latin typeface="Open Sans" panose="020B0606030504020204"/>
                <a:ea typeface="Trebuchet MS"/>
                <a:cs typeface="Trebuchet MS"/>
                <a:sym typeface="Trebuchet MS"/>
              </a:rPr>
              <a:t>Helps to </a:t>
            </a:r>
            <a:r>
              <a:rPr lang="en-US" sz="1900" dirty="0">
                <a:solidFill>
                  <a:srgbClr val="082544"/>
                </a:solidFill>
                <a:latin typeface="Open Sans" panose="020B0606030504020204"/>
              </a:rPr>
              <a:t>show</a:t>
            </a:r>
            <a:r>
              <a:rPr lang="en-US" sz="1900" dirty="0">
                <a:solidFill>
                  <a:srgbClr val="082544"/>
                </a:solidFill>
                <a:latin typeface="Open Sans" panose="020B0606030504020204"/>
                <a:ea typeface="Trebuchet MS"/>
                <a:cs typeface="Trebuchet MS"/>
                <a:sym typeface="Trebuchet MS"/>
              </a:rPr>
              <a:t> the "relevancy" of the facts that are presented, as they relate to the policy (also helps with showing the information collected is “sufficient”)</a:t>
            </a:r>
          </a:p>
          <a:p>
            <a:pPr marL="342900" indent="-342900">
              <a:lnSpc>
                <a:spcPct val="100000"/>
              </a:lnSpc>
              <a:spcBef>
                <a:spcPts val="440"/>
              </a:spcBef>
              <a:buClr>
                <a:schemeClr val="dk1"/>
              </a:buClr>
              <a:buSzPts val="2200"/>
              <a:buFont typeface="Arial"/>
              <a:buChar char="•"/>
            </a:pPr>
            <a:endParaRPr lang="en-US" sz="1900" dirty="0">
              <a:solidFill>
                <a:srgbClr val="082544"/>
              </a:solidFill>
              <a:latin typeface="Open Sans" panose="020B0606030504020204"/>
              <a:ea typeface="Trebuchet MS"/>
              <a:cs typeface="Trebuchet MS"/>
              <a:sym typeface="Trebuchet MS"/>
            </a:endParaRPr>
          </a:p>
          <a:p>
            <a:pPr marL="342900" indent="-342900">
              <a:lnSpc>
                <a:spcPct val="100000"/>
              </a:lnSpc>
              <a:spcBef>
                <a:spcPts val="440"/>
              </a:spcBef>
              <a:buClr>
                <a:schemeClr val="dk1"/>
              </a:buClr>
              <a:buSzPts val="2200"/>
              <a:buFont typeface="Arial"/>
              <a:buChar char="•"/>
            </a:pPr>
            <a:r>
              <a:rPr lang="en-US" sz="1900" dirty="0">
                <a:solidFill>
                  <a:srgbClr val="082544"/>
                </a:solidFill>
                <a:latin typeface="Open Sans" panose="020B0606030504020204"/>
              </a:rPr>
              <a:t>“Gridding” helps</a:t>
            </a:r>
            <a:r>
              <a:rPr lang="en-US" sz="1900" dirty="0">
                <a:solidFill>
                  <a:srgbClr val="082544"/>
                </a:solidFill>
                <a:latin typeface="Open Sans" panose="020B0606030504020204"/>
                <a:ea typeface="Trebuchet MS"/>
                <a:cs typeface="Trebuchet MS"/>
                <a:sym typeface="Trebuchet MS"/>
              </a:rPr>
              <a:t> to </a:t>
            </a:r>
            <a:r>
              <a:rPr lang="en-US" sz="1900" dirty="0">
                <a:solidFill>
                  <a:srgbClr val="082544"/>
                </a:solidFill>
                <a:latin typeface="Open Sans" panose="020B0606030504020204"/>
              </a:rPr>
              <a:t>demonstrate </a:t>
            </a:r>
            <a:r>
              <a:rPr lang="en-US" sz="1900" dirty="0">
                <a:solidFill>
                  <a:srgbClr val="082544"/>
                </a:solidFill>
                <a:latin typeface="Open Sans" panose="020B0606030504020204"/>
                <a:ea typeface="Trebuchet MS"/>
                <a:cs typeface="Trebuchet MS"/>
                <a:sym typeface="Trebuchet MS"/>
              </a:rPr>
              <a:t>the </a:t>
            </a:r>
            <a:r>
              <a:rPr lang="en-US" sz="1900" dirty="0">
                <a:solidFill>
                  <a:srgbClr val="082544"/>
                </a:solidFill>
                <a:latin typeface="Open Sans" panose="020B0606030504020204"/>
              </a:rPr>
              <a:t>“reasonableness” of the </a:t>
            </a:r>
            <a:r>
              <a:rPr lang="en-US" sz="1900" dirty="0">
                <a:solidFill>
                  <a:srgbClr val="082544"/>
                </a:solidFill>
                <a:latin typeface="Open Sans" panose="020B0606030504020204"/>
                <a:ea typeface="Trebuchet MS"/>
                <a:cs typeface="Trebuchet MS"/>
                <a:sym typeface="Trebuchet MS"/>
              </a:rPr>
              <a:t>investigation and supports the decision </a:t>
            </a:r>
            <a:r>
              <a:rPr lang="en-US" sz="1900" dirty="0">
                <a:solidFill>
                  <a:srgbClr val="082544"/>
                </a:solidFill>
                <a:latin typeface="Open Sans" panose="020B0606030504020204"/>
              </a:rPr>
              <a:t>that a Decision Maker may make (“reasonable minds may differ”).</a:t>
            </a:r>
          </a:p>
        </p:txBody>
      </p:sp>
      <p:sp>
        <p:nvSpPr>
          <p:cNvPr id="6" name="Content Placeholder 12">
            <a:extLst>
              <a:ext uri="{FF2B5EF4-FFF2-40B4-BE49-F238E27FC236}">
                <a16:creationId xmlns:a16="http://schemas.microsoft.com/office/drawing/2014/main" id="{C73B02E9-04FC-B24B-B08E-5230DC13F788}"/>
              </a:ext>
            </a:extLst>
          </p:cNvPr>
          <p:cNvSpPr txBox="1">
            <a:spLocks/>
          </p:cNvSpPr>
          <p:nvPr/>
        </p:nvSpPr>
        <p:spPr>
          <a:xfrm>
            <a:off x="443057" y="160238"/>
            <a:ext cx="6550273" cy="464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082544"/>
                </a:solidFill>
                <a:latin typeface="Open Sans" panose="020B0606030504020204" pitchFamily="34" charset="0"/>
                <a:ea typeface="Open Sans" panose="020B0606030504020204" pitchFamily="34" charset="0"/>
                <a:cs typeface="Open Sans" panose="020B0606030504020204" pitchFamily="34" charset="0"/>
              </a:rPr>
              <a:t>Understanding the Importance of an “Analysis”</a:t>
            </a:r>
          </a:p>
        </p:txBody>
      </p:sp>
      <p:sp>
        <p:nvSpPr>
          <p:cNvPr id="7" name="Rectangle 6">
            <a:extLst>
              <a:ext uri="{FF2B5EF4-FFF2-40B4-BE49-F238E27FC236}">
                <a16:creationId xmlns:a16="http://schemas.microsoft.com/office/drawing/2014/main" id="{99539539-60CE-C54E-8D89-0AA4DA66BAD5}"/>
              </a:ext>
            </a:extLst>
          </p:cNvPr>
          <p:cNvSpPr/>
          <p:nvPr/>
        </p:nvSpPr>
        <p:spPr>
          <a:xfrm rot="5400000">
            <a:off x="46416" y="232153"/>
            <a:ext cx="227679" cy="320512"/>
          </a:xfrm>
          <a:prstGeom prst="rect">
            <a:avLst/>
          </a:prstGeom>
          <a:solidFill>
            <a:srgbClr val="00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591"/>
              </a:solidFill>
            </a:endParaRPr>
          </a:p>
        </p:txBody>
      </p:sp>
    </p:spTree>
    <p:extLst>
      <p:ext uri="{BB962C8B-B14F-4D97-AF65-F5344CB8AC3E}">
        <p14:creationId xmlns:p14="http://schemas.microsoft.com/office/powerpoint/2010/main" val="1306444392"/>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AGEN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REA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ACTIVI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MARK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CTIVI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LEARNING OUTCOME">
  <a:themeElements>
    <a:clrScheme name="Academic Impressions">
      <a:dk1>
        <a:sysClr val="windowText" lastClr="000000"/>
      </a:dk1>
      <a:lt1>
        <a:sysClr val="window" lastClr="FFFFFF"/>
      </a:lt1>
      <a:dk2>
        <a:srgbClr val="000000"/>
      </a:dk2>
      <a:lt2>
        <a:srgbClr val="FFFFFF"/>
      </a:lt2>
      <a:accent1>
        <a:srgbClr val="235074"/>
      </a:accent1>
      <a:accent2>
        <a:srgbClr val="93391F"/>
      </a:accent2>
      <a:accent3>
        <a:srgbClr val="694B1D"/>
      </a:accent3>
      <a:accent4>
        <a:srgbClr val="569BBE"/>
      </a:accent4>
      <a:accent5>
        <a:srgbClr val="ECDBB4"/>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BIG RESOUR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2038</Words>
  <Application>Microsoft Office PowerPoint</Application>
  <PresentationFormat>On-screen Show (4:3)</PresentationFormat>
  <Paragraphs>244</Paragraphs>
  <Slides>34</Slides>
  <Notes>32</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34</vt:i4>
      </vt:variant>
    </vt:vector>
  </HeadingPairs>
  <TitlesOfParts>
    <vt:vector size="54" baseType="lpstr">
      <vt:lpstr>Arial</vt:lpstr>
      <vt:lpstr>Calibri</vt:lpstr>
      <vt:lpstr>Calibri Light</vt:lpstr>
      <vt:lpstr>Noto Sans Symbols</vt:lpstr>
      <vt:lpstr>Open Sans</vt:lpstr>
      <vt:lpstr>Trebuchet MS</vt:lpstr>
      <vt:lpstr>Wingdings</vt:lpstr>
      <vt:lpstr>TITLE</vt:lpstr>
      <vt:lpstr>BLANK</vt:lpstr>
      <vt:lpstr>SECTION MARKER</vt:lpstr>
      <vt:lpstr>POLL</vt:lpstr>
      <vt:lpstr>1_ACTIVITY</vt:lpstr>
      <vt:lpstr>QUESTIONS</vt:lpstr>
      <vt:lpstr>1_TITLE</vt:lpstr>
      <vt:lpstr>1_LEARNING OUTCOME</vt:lpstr>
      <vt:lpstr>1_BIG RESOURCE</vt:lpstr>
      <vt:lpstr>1_AGENDA</vt:lpstr>
      <vt:lpstr>BREAK</vt:lpstr>
      <vt:lpstr>1_BLANK</vt:lpstr>
      <vt:lpstr>2_ACTIVITY</vt:lpstr>
      <vt:lpstr>Develop A Questioning Plan for Your Title IX Investigations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Rabia Khan Harvey</dc:creator>
  <cp:lastModifiedBy>Rabia Khan Harvey</cp:lastModifiedBy>
  <cp:revision>51</cp:revision>
  <cp:lastPrinted>2020-10-23T13:18:34Z</cp:lastPrinted>
  <dcterms:created xsi:type="dcterms:W3CDTF">2020-09-30T18:23:45Z</dcterms:created>
  <dcterms:modified xsi:type="dcterms:W3CDTF">2021-04-16T15:15:19Z</dcterms:modified>
</cp:coreProperties>
</file>